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handoutMasterIdLst>
    <p:handoutMasterId r:id="rId49"/>
  </p:handoutMasterIdLst>
  <p:sldIdLst>
    <p:sldId id="319" r:id="rId2"/>
    <p:sldId id="318"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10" r:id="rId39"/>
    <p:sldId id="312" r:id="rId40"/>
    <p:sldId id="313" r:id="rId41"/>
    <p:sldId id="314" r:id="rId42"/>
    <p:sldId id="309" r:id="rId43"/>
    <p:sldId id="311" r:id="rId44"/>
    <p:sldId id="315" r:id="rId45"/>
    <p:sldId id="316" r:id="rId46"/>
    <p:sldId id="317" r:id="rId47"/>
  </p:sldIdLst>
  <p:sldSz cx="9144000" cy="5143500" type="screen16x9"/>
  <p:notesSz cx="6858000" cy="9144000"/>
  <p:embeddedFontLs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
      <p:font typeface="Roboto Slab" panose="020B0604020202020204" charset="0"/>
      <p:regular r:id="rId56"/>
      <p:bold r:id="rId57"/>
    </p:embeddedFont>
    <p:embeddedFont>
      <p:font typeface="Calibri" panose="020F0502020204030204" pitchFamily="34" charset="0"/>
      <p:regular r:id="rId58"/>
      <p:bold r:id="rId59"/>
      <p:italic r:id="rId60"/>
      <p:boldItalic r:id="rId61"/>
    </p:embeddedFont>
    <p:embeddedFont>
      <p:font typeface="Roboto"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2" y="67"/>
      </p:cViewPr>
      <p:guideLst/>
    </p:cSldViewPr>
  </p:slideViewPr>
  <p:notesTextViewPr>
    <p:cViewPr>
      <p:scale>
        <a:sx n="1" d="1"/>
        <a:sy n="1" d="1"/>
      </p:scale>
      <p:origin x="0" y="0"/>
    </p:cViewPr>
  </p:notesTextViewPr>
  <p:notesViewPr>
    <p:cSldViewPr snapToGrid="0">
      <p:cViewPr varScale="1">
        <p:scale>
          <a:sx n="66" d="100"/>
          <a:sy n="66" d="100"/>
        </p:scale>
        <p:origin x="2280"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D62D0F-37C0-4133-87C3-35C234ACE9FF}" type="datetimeFigureOut">
              <a:rPr lang="es-ES" smtClean="0"/>
              <a:t>19/02/2017</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F1E864-7241-4091-A103-ABC32885C18A}" type="slidenum">
              <a:rPr lang="es-ES" smtClean="0"/>
              <a:t>‹Nº›</a:t>
            </a:fld>
            <a:endParaRPr lang="es-ES"/>
          </a:p>
        </p:txBody>
      </p:sp>
    </p:spTree>
    <p:extLst>
      <p:ext uri="{BB962C8B-B14F-4D97-AF65-F5344CB8AC3E}">
        <p14:creationId xmlns:p14="http://schemas.microsoft.com/office/powerpoint/2010/main" val="3157695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2/19/2017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671090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778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94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 </a:t>
            </a:r>
            <a:r>
              <a:rPr lang="en-US" dirty="0" err="1"/>
              <a:t>tienes</a:t>
            </a:r>
            <a:r>
              <a:rPr lang="en-US" dirty="0"/>
              <a:t> cables</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64530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33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7137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9232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0455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UWP</a:t>
            </a:r>
          </a:p>
          <a:p>
            <a:r>
              <a:rPr lang="en-US" dirty="0" err="1"/>
              <a:t>Ciclo</a:t>
            </a:r>
            <a:r>
              <a:rPr lang="en-US" dirty="0"/>
              <a:t> de </a:t>
            </a:r>
            <a:r>
              <a:rPr lang="en-US" dirty="0" err="1"/>
              <a:t>vida</a:t>
            </a:r>
            <a:r>
              <a:rPr lang="en-US" dirty="0"/>
              <a:t> </a:t>
            </a:r>
            <a:r>
              <a:rPr lang="en-US" dirty="0" err="1"/>
              <a:t>diferente</a:t>
            </a:r>
            <a:endParaRPr lang="en-US" dirty="0"/>
          </a:p>
          <a:p>
            <a:r>
              <a:rPr lang="en-US" dirty="0"/>
              <a:t>515 </a:t>
            </a:r>
            <a:r>
              <a:rPr lang="en-US" dirty="0" err="1"/>
              <a:t>en</a:t>
            </a:r>
            <a:r>
              <a:rPr lang="en-US" dirty="0"/>
              <a:t> C#</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0920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16</a:t>
            </a:r>
            <a:r>
              <a:rPr lang="en-US" baseline="0" dirty="0"/>
              <a:t> y 17 de Abril</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153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80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2/19/2017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835278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64243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98443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Aún</a:t>
            </a:r>
            <a:r>
              <a:rPr lang="en-US" dirty="0"/>
              <a:t> no </a:t>
            </a:r>
            <a:r>
              <a:rPr lang="en-US" dirty="0" err="1"/>
              <a:t>tenemos</a:t>
            </a:r>
            <a:r>
              <a:rPr lang="en-US" dirty="0"/>
              <a:t> </a:t>
            </a:r>
            <a:r>
              <a:rPr lang="en-US" dirty="0" err="1"/>
              <a:t>acceso</a:t>
            </a:r>
            <a:r>
              <a:rPr lang="en-US" dirty="0"/>
              <a:t> a las </a:t>
            </a:r>
            <a:r>
              <a:rPr lang="en-US" dirty="0" err="1"/>
              <a:t>cámaras</a:t>
            </a:r>
            <a:endParaRPr lang="en-US" dirty="0"/>
          </a:p>
          <a:p>
            <a:r>
              <a:rPr lang="en-US" dirty="0"/>
              <a:t>Pero </a:t>
            </a:r>
            <a:r>
              <a:rPr lang="en-US" dirty="0" err="1"/>
              <a:t>si</a:t>
            </a:r>
            <a:r>
              <a:rPr lang="en-US" dirty="0"/>
              <a:t> a la </a:t>
            </a:r>
            <a:r>
              <a:rPr lang="en-US" dirty="0" err="1"/>
              <a:t>maya</a:t>
            </a:r>
            <a:endParaRPr lang="en-US" dirty="0"/>
          </a:p>
          <a:p>
            <a:r>
              <a:rPr lang="en-US" dirty="0"/>
              <a:t>Finding Planes</a:t>
            </a:r>
          </a:p>
          <a:p>
            <a:r>
              <a:rPr lang="en-US" dirty="0"/>
              <a:t>Object</a:t>
            </a:r>
            <a:r>
              <a:rPr lang="en-US" baseline="0" dirty="0"/>
              <a:t> scanning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54293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Aún</a:t>
            </a:r>
            <a:r>
              <a:rPr lang="en-US" dirty="0"/>
              <a:t> no </a:t>
            </a:r>
            <a:r>
              <a:rPr lang="en-US" dirty="0" err="1"/>
              <a:t>tenemos</a:t>
            </a:r>
            <a:r>
              <a:rPr lang="en-US" dirty="0"/>
              <a:t> </a:t>
            </a:r>
            <a:r>
              <a:rPr lang="en-US" dirty="0" err="1"/>
              <a:t>acceso</a:t>
            </a:r>
            <a:r>
              <a:rPr lang="en-US" dirty="0"/>
              <a:t> a las </a:t>
            </a:r>
            <a:r>
              <a:rPr lang="en-US" dirty="0" err="1"/>
              <a:t>cámaras</a:t>
            </a:r>
            <a:endParaRPr lang="en-US" dirty="0"/>
          </a:p>
          <a:p>
            <a:r>
              <a:rPr lang="en-US" dirty="0"/>
              <a:t>Pero </a:t>
            </a:r>
            <a:r>
              <a:rPr lang="en-US" dirty="0" err="1"/>
              <a:t>si</a:t>
            </a:r>
            <a:r>
              <a:rPr lang="en-US" dirty="0"/>
              <a:t> a la </a:t>
            </a:r>
            <a:r>
              <a:rPr lang="en-US" dirty="0" err="1"/>
              <a:t>maya</a:t>
            </a:r>
            <a:endParaRPr lang="en-US" dirty="0"/>
          </a:p>
          <a:p>
            <a:r>
              <a:rPr lang="en-US" dirty="0"/>
              <a:t>Finding Planes</a:t>
            </a:r>
          </a:p>
          <a:p>
            <a:r>
              <a:rPr lang="en-US" dirty="0"/>
              <a:t>Object</a:t>
            </a:r>
            <a:r>
              <a:rPr lang="en-US" baseline="0" dirty="0"/>
              <a:t> scanning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86863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Aún</a:t>
            </a:r>
            <a:r>
              <a:rPr lang="en-US" dirty="0"/>
              <a:t> no </a:t>
            </a:r>
            <a:r>
              <a:rPr lang="en-US" dirty="0" err="1"/>
              <a:t>tenemos</a:t>
            </a:r>
            <a:r>
              <a:rPr lang="en-US" baseline="0" dirty="0"/>
              <a:t> </a:t>
            </a:r>
            <a:r>
              <a:rPr lang="en-US" baseline="0" dirty="0" err="1"/>
              <a:t>acceso</a:t>
            </a:r>
            <a:r>
              <a:rPr lang="en-US" baseline="0" dirty="0"/>
              <a:t> a la depth camera</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5236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4657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0409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16405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65627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Especialmente</a:t>
            </a:r>
            <a:r>
              <a:rPr lang="en-US" dirty="0"/>
              <a:t> visible con </a:t>
            </a:r>
            <a:r>
              <a:rPr lang="en-US" dirty="0" err="1"/>
              <a:t>objectos</a:t>
            </a:r>
            <a:r>
              <a:rPr lang="en-US" dirty="0"/>
              <a:t> </a:t>
            </a:r>
            <a:r>
              <a:rPr lang="en-US" dirty="0" err="1"/>
              <a:t>blancos</a:t>
            </a:r>
            <a:endParaRPr lang="en-US" dirty="0"/>
          </a:p>
          <a:p>
            <a:r>
              <a:rPr lang="en-US" dirty="0"/>
              <a:t>Visible</a:t>
            </a:r>
            <a:r>
              <a:rPr lang="en-US" baseline="0" dirty="0"/>
              <a:t> </a:t>
            </a:r>
            <a:r>
              <a:rPr lang="en-US" baseline="0" dirty="0" err="1"/>
              <a:t>en</a:t>
            </a:r>
            <a:r>
              <a:rPr lang="en-US" baseline="0" dirty="0"/>
              <a:t> </a:t>
            </a:r>
            <a:r>
              <a:rPr lang="en-US" baseline="0" dirty="0" err="1"/>
              <a:t>objetos</a:t>
            </a:r>
            <a:r>
              <a:rPr lang="en-US" baseline="0" dirty="0"/>
              <a:t> que se </a:t>
            </a:r>
            <a:r>
              <a:rPr lang="en-US" baseline="0" dirty="0" err="1"/>
              <a:t>mueven</a:t>
            </a:r>
            <a:r>
              <a:rPr lang="en-US" baseline="0" dirty="0"/>
              <a:t> </a:t>
            </a:r>
            <a:r>
              <a:rPr lang="en-US" baseline="0" dirty="0" err="1"/>
              <a:t>rápido</a:t>
            </a:r>
            <a:endParaRPr lang="en-US" baseline="0" dirty="0"/>
          </a:p>
          <a:p>
            <a:r>
              <a:rPr lang="en-US" baseline="0" dirty="0"/>
              <a:t>Visible </a:t>
            </a:r>
            <a:r>
              <a:rPr lang="en-US" baseline="0" dirty="0" err="1"/>
              <a:t>en</a:t>
            </a:r>
            <a:r>
              <a:rPr lang="en-US" baseline="0" dirty="0"/>
              <a:t> </a:t>
            </a:r>
            <a:r>
              <a:rPr lang="en-US" baseline="0" dirty="0" err="1"/>
              <a:t>objetos</a:t>
            </a:r>
            <a:r>
              <a:rPr lang="en-US" baseline="0" dirty="0"/>
              <a:t> </a:t>
            </a:r>
            <a:r>
              <a:rPr lang="en-US" baseline="0" dirty="0" err="1"/>
              <a:t>fuera</a:t>
            </a:r>
            <a:r>
              <a:rPr lang="en-US" baseline="0" dirty="0"/>
              <a:t> del stabilization plane</a:t>
            </a:r>
          </a:p>
          <a:p>
            <a:r>
              <a:rPr lang="en-US" baseline="0" dirty="0"/>
              <a:t>Make the object red, green or blue</a:t>
            </a:r>
          </a:p>
          <a:p>
            <a:r>
              <a:rPr lang="en-US" baseline="0" dirty="0" err="1"/>
              <a:t>Usa</a:t>
            </a:r>
            <a:r>
              <a:rPr lang="en-US" baseline="0" dirty="0"/>
              <a:t> luz </a:t>
            </a:r>
            <a:r>
              <a:rPr lang="en-US" baseline="0" dirty="0" err="1"/>
              <a:t>en</a:t>
            </a:r>
            <a:r>
              <a:rPr lang="en-US" baseline="0" dirty="0"/>
              <a:t> </a:t>
            </a:r>
            <a:r>
              <a:rPr lang="en-US" baseline="0" dirty="0" err="1"/>
              <a:t>vez</a:t>
            </a:r>
            <a:r>
              <a:rPr lang="en-US" baseline="0" dirty="0"/>
              <a:t> de </a:t>
            </a:r>
            <a:r>
              <a:rPr lang="en-US" baseline="0" dirty="0" err="1"/>
              <a:t>geometría</a:t>
            </a:r>
            <a:r>
              <a:rPr lang="en-US" baseline="0" dirty="0"/>
              <a:t> para el cursor</a:t>
            </a:r>
          </a:p>
          <a:p>
            <a:r>
              <a:rPr lang="en-US" baseline="0" dirty="0"/>
              <a:t>No </a:t>
            </a:r>
            <a:r>
              <a:rPr lang="en-US" baseline="0" dirty="0" err="1"/>
              <a:t>muevas</a:t>
            </a:r>
            <a:r>
              <a:rPr lang="en-US" baseline="0" dirty="0"/>
              <a:t> </a:t>
            </a:r>
            <a:r>
              <a:rPr lang="en-US" baseline="0" dirty="0" err="1"/>
              <a:t>objetos</a:t>
            </a:r>
            <a:r>
              <a:rPr lang="en-US" baseline="0" dirty="0"/>
              <a:t> a </a:t>
            </a:r>
            <a:r>
              <a:rPr lang="en-US" baseline="0" dirty="0" err="1"/>
              <a:t>más</a:t>
            </a:r>
            <a:r>
              <a:rPr lang="en-US" baseline="0" dirty="0"/>
              <a:t> de 5 </a:t>
            </a:r>
            <a:r>
              <a:rPr lang="en-US" baseline="0" dirty="0" err="1"/>
              <a:t>grados</a:t>
            </a:r>
            <a:r>
              <a:rPr lang="en-US" baseline="0" dirty="0"/>
              <a:t> / </a:t>
            </a:r>
            <a:r>
              <a:rPr lang="en-US" baseline="0" dirty="0" err="1"/>
              <a:t>seg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0760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2/19/2017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5925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Especialmente</a:t>
            </a:r>
            <a:r>
              <a:rPr lang="en-US" dirty="0"/>
              <a:t> visible con </a:t>
            </a:r>
            <a:r>
              <a:rPr lang="en-US" dirty="0" err="1"/>
              <a:t>objectos</a:t>
            </a:r>
            <a:r>
              <a:rPr lang="en-US" dirty="0"/>
              <a:t> </a:t>
            </a:r>
            <a:r>
              <a:rPr lang="en-US" dirty="0" err="1"/>
              <a:t>blancos</a:t>
            </a:r>
            <a:endParaRPr lang="en-US" dirty="0"/>
          </a:p>
          <a:p>
            <a:r>
              <a:rPr lang="en-US" dirty="0"/>
              <a:t>Visible</a:t>
            </a:r>
            <a:r>
              <a:rPr lang="en-US" baseline="0" dirty="0"/>
              <a:t> </a:t>
            </a:r>
            <a:r>
              <a:rPr lang="en-US" baseline="0" dirty="0" err="1"/>
              <a:t>en</a:t>
            </a:r>
            <a:r>
              <a:rPr lang="en-US" baseline="0" dirty="0"/>
              <a:t> </a:t>
            </a:r>
            <a:r>
              <a:rPr lang="en-US" baseline="0" dirty="0" err="1"/>
              <a:t>objetos</a:t>
            </a:r>
            <a:r>
              <a:rPr lang="en-US" baseline="0" dirty="0"/>
              <a:t> que se </a:t>
            </a:r>
            <a:r>
              <a:rPr lang="en-US" baseline="0" dirty="0" err="1"/>
              <a:t>mueven</a:t>
            </a:r>
            <a:r>
              <a:rPr lang="en-US" baseline="0" dirty="0"/>
              <a:t> </a:t>
            </a:r>
            <a:r>
              <a:rPr lang="en-US" baseline="0" dirty="0" err="1"/>
              <a:t>rápido</a:t>
            </a:r>
            <a:endParaRPr lang="en-US" baseline="0" dirty="0"/>
          </a:p>
          <a:p>
            <a:r>
              <a:rPr lang="en-US" baseline="0" dirty="0"/>
              <a:t>Visible </a:t>
            </a:r>
            <a:r>
              <a:rPr lang="en-US" baseline="0" dirty="0" err="1"/>
              <a:t>en</a:t>
            </a:r>
            <a:r>
              <a:rPr lang="en-US" baseline="0" dirty="0"/>
              <a:t> </a:t>
            </a:r>
            <a:r>
              <a:rPr lang="en-US" baseline="0" dirty="0" err="1"/>
              <a:t>objetos</a:t>
            </a:r>
            <a:r>
              <a:rPr lang="en-US" baseline="0" dirty="0"/>
              <a:t> </a:t>
            </a:r>
            <a:r>
              <a:rPr lang="en-US" baseline="0" dirty="0" err="1"/>
              <a:t>fuera</a:t>
            </a:r>
            <a:r>
              <a:rPr lang="en-US" baseline="0" dirty="0"/>
              <a:t> del stabilization plane</a:t>
            </a:r>
          </a:p>
          <a:p>
            <a:r>
              <a:rPr lang="en-US" baseline="0" dirty="0"/>
              <a:t>Make the object red, green or blue</a:t>
            </a:r>
          </a:p>
          <a:p>
            <a:r>
              <a:rPr lang="en-US" baseline="0" dirty="0" err="1"/>
              <a:t>Usa</a:t>
            </a:r>
            <a:r>
              <a:rPr lang="en-US" baseline="0" dirty="0"/>
              <a:t> luz </a:t>
            </a:r>
            <a:r>
              <a:rPr lang="en-US" baseline="0" dirty="0" err="1"/>
              <a:t>en</a:t>
            </a:r>
            <a:r>
              <a:rPr lang="en-US" baseline="0" dirty="0"/>
              <a:t> </a:t>
            </a:r>
            <a:r>
              <a:rPr lang="en-US" baseline="0" dirty="0" err="1"/>
              <a:t>vez</a:t>
            </a:r>
            <a:r>
              <a:rPr lang="en-US" baseline="0" dirty="0"/>
              <a:t> de </a:t>
            </a:r>
            <a:r>
              <a:rPr lang="en-US" baseline="0" dirty="0" err="1"/>
              <a:t>geometría</a:t>
            </a:r>
            <a:r>
              <a:rPr lang="en-US" baseline="0" dirty="0"/>
              <a:t> para el cursor</a:t>
            </a:r>
          </a:p>
          <a:p>
            <a:r>
              <a:rPr lang="en-US" baseline="0" dirty="0"/>
              <a:t>No </a:t>
            </a:r>
            <a:r>
              <a:rPr lang="en-US" baseline="0" dirty="0" err="1"/>
              <a:t>muevas</a:t>
            </a:r>
            <a:r>
              <a:rPr lang="en-US" baseline="0" dirty="0"/>
              <a:t> </a:t>
            </a:r>
            <a:r>
              <a:rPr lang="en-US" baseline="0" dirty="0" err="1"/>
              <a:t>objetos</a:t>
            </a:r>
            <a:r>
              <a:rPr lang="en-US" baseline="0" dirty="0"/>
              <a:t> a </a:t>
            </a:r>
            <a:r>
              <a:rPr lang="en-US" baseline="0" dirty="0" err="1"/>
              <a:t>más</a:t>
            </a:r>
            <a:r>
              <a:rPr lang="en-US" baseline="0" dirty="0"/>
              <a:t> de 5 </a:t>
            </a:r>
            <a:r>
              <a:rPr lang="en-US" baseline="0" dirty="0" err="1"/>
              <a:t>grados</a:t>
            </a:r>
            <a:r>
              <a:rPr lang="en-US" baseline="0" dirty="0"/>
              <a:t> / </a:t>
            </a:r>
            <a:r>
              <a:rPr lang="en-US" baseline="0" dirty="0" err="1"/>
              <a:t>seg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40620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Especialmente</a:t>
            </a:r>
            <a:r>
              <a:rPr lang="en-US" dirty="0"/>
              <a:t> visible con </a:t>
            </a:r>
            <a:r>
              <a:rPr lang="en-US" dirty="0" err="1"/>
              <a:t>objectos</a:t>
            </a:r>
            <a:r>
              <a:rPr lang="en-US" dirty="0"/>
              <a:t> </a:t>
            </a:r>
            <a:r>
              <a:rPr lang="en-US" dirty="0" err="1"/>
              <a:t>blancos</a:t>
            </a:r>
            <a:endParaRPr lang="en-US" dirty="0"/>
          </a:p>
          <a:p>
            <a:r>
              <a:rPr lang="en-US" dirty="0"/>
              <a:t>Visible</a:t>
            </a:r>
            <a:r>
              <a:rPr lang="en-US" baseline="0" dirty="0"/>
              <a:t> </a:t>
            </a:r>
            <a:r>
              <a:rPr lang="en-US" baseline="0" dirty="0" err="1"/>
              <a:t>en</a:t>
            </a:r>
            <a:r>
              <a:rPr lang="en-US" baseline="0" dirty="0"/>
              <a:t> </a:t>
            </a:r>
            <a:r>
              <a:rPr lang="en-US" baseline="0" dirty="0" err="1"/>
              <a:t>objetos</a:t>
            </a:r>
            <a:r>
              <a:rPr lang="en-US" baseline="0" dirty="0"/>
              <a:t> que se </a:t>
            </a:r>
            <a:r>
              <a:rPr lang="en-US" baseline="0" dirty="0" err="1"/>
              <a:t>mueven</a:t>
            </a:r>
            <a:r>
              <a:rPr lang="en-US" baseline="0" dirty="0"/>
              <a:t> </a:t>
            </a:r>
            <a:r>
              <a:rPr lang="en-US" baseline="0" dirty="0" err="1"/>
              <a:t>rápido</a:t>
            </a:r>
            <a:endParaRPr lang="en-US" baseline="0" dirty="0"/>
          </a:p>
          <a:p>
            <a:r>
              <a:rPr lang="en-US" baseline="0" dirty="0"/>
              <a:t>Visible </a:t>
            </a:r>
            <a:r>
              <a:rPr lang="en-US" baseline="0" dirty="0" err="1"/>
              <a:t>en</a:t>
            </a:r>
            <a:r>
              <a:rPr lang="en-US" baseline="0" dirty="0"/>
              <a:t> </a:t>
            </a:r>
            <a:r>
              <a:rPr lang="en-US" baseline="0" dirty="0" err="1"/>
              <a:t>objetos</a:t>
            </a:r>
            <a:r>
              <a:rPr lang="en-US" baseline="0" dirty="0"/>
              <a:t> </a:t>
            </a:r>
            <a:r>
              <a:rPr lang="en-US" baseline="0" dirty="0" err="1"/>
              <a:t>fuera</a:t>
            </a:r>
            <a:r>
              <a:rPr lang="en-US" baseline="0" dirty="0"/>
              <a:t> del stabilization plane</a:t>
            </a:r>
          </a:p>
          <a:p>
            <a:r>
              <a:rPr lang="en-US" baseline="0" dirty="0"/>
              <a:t>Make the object red, green or blue</a:t>
            </a:r>
          </a:p>
          <a:p>
            <a:r>
              <a:rPr lang="en-US" baseline="0" dirty="0" err="1"/>
              <a:t>Usa</a:t>
            </a:r>
            <a:r>
              <a:rPr lang="en-US" baseline="0" dirty="0"/>
              <a:t> luz </a:t>
            </a:r>
            <a:r>
              <a:rPr lang="en-US" baseline="0" dirty="0" err="1"/>
              <a:t>en</a:t>
            </a:r>
            <a:r>
              <a:rPr lang="en-US" baseline="0" dirty="0"/>
              <a:t> </a:t>
            </a:r>
            <a:r>
              <a:rPr lang="en-US" baseline="0" dirty="0" err="1"/>
              <a:t>vez</a:t>
            </a:r>
            <a:r>
              <a:rPr lang="en-US" baseline="0" dirty="0"/>
              <a:t> de </a:t>
            </a:r>
            <a:r>
              <a:rPr lang="en-US" baseline="0" dirty="0" err="1"/>
              <a:t>geometría</a:t>
            </a:r>
            <a:r>
              <a:rPr lang="en-US" baseline="0" dirty="0"/>
              <a:t> para el cursor</a:t>
            </a:r>
          </a:p>
          <a:p>
            <a:r>
              <a:rPr lang="en-US" baseline="0" dirty="0"/>
              <a:t>No </a:t>
            </a:r>
            <a:r>
              <a:rPr lang="en-US" baseline="0" dirty="0" err="1"/>
              <a:t>muevas</a:t>
            </a:r>
            <a:r>
              <a:rPr lang="en-US" baseline="0" dirty="0"/>
              <a:t> </a:t>
            </a:r>
            <a:r>
              <a:rPr lang="en-US" baseline="0" dirty="0" err="1"/>
              <a:t>objetos</a:t>
            </a:r>
            <a:r>
              <a:rPr lang="en-US" baseline="0" dirty="0"/>
              <a:t> a </a:t>
            </a:r>
            <a:r>
              <a:rPr lang="en-US" baseline="0" dirty="0" err="1"/>
              <a:t>más</a:t>
            </a:r>
            <a:r>
              <a:rPr lang="en-US" baseline="0" dirty="0"/>
              <a:t> de 5 </a:t>
            </a:r>
            <a:r>
              <a:rPr lang="en-US" baseline="0" dirty="0" err="1"/>
              <a:t>grados</a:t>
            </a:r>
            <a:r>
              <a:rPr lang="en-US" baseline="0" dirty="0"/>
              <a:t> / </a:t>
            </a:r>
            <a:r>
              <a:rPr lang="en-US" baseline="0" dirty="0" err="1"/>
              <a:t>seg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049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Optimal zone for hologram placement is between 1.25 m and 5 m</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6026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45</a:t>
            </a:fld>
            <a:endParaRPr lang="en-US"/>
          </a:p>
        </p:txBody>
      </p:sp>
    </p:spTree>
    <p:extLst>
      <p:ext uri="{BB962C8B-B14F-4D97-AF65-F5344CB8AC3E}">
        <p14:creationId xmlns:p14="http://schemas.microsoft.com/office/powerpoint/2010/main" val="2613825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46</a:t>
            </a:fld>
            <a:endParaRPr lang="en-US"/>
          </a:p>
        </p:txBody>
      </p:sp>
    </p:spTree>
    <p:extLst>
      <p:ext uri="{BB962C8B-B14F-4D97-AF65-F5344CB8AC3E}">
        <p14:creationId xmlns:p14="http://schemas.microsoft.com/office/powerpoint/2010/main" val="141177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2/19/2017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00664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Project Alloy,</a:t>
            </a:r>
            <a:r>
              <a:rPr lang="en-US" baseline="0" dirty="0"/>
              <a:t> 16 Agosto</a:t>
            </a:r>
          </a:p>
          <a:p>
            <a:r>
              <a:rPr lang="en-US" baseline="0" dirty="0"/>
              <a:t>Intel Developer Forum</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183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2/19/2017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855072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2/19/2017 11:48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66137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928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2/19/2017 11:48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461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524800" y="67260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sp>
        <p:nvSpPr>
          <p:cNvPr id="11" name="Shape 11"/>
          <p:cNvSpPr/>
          <p:nvPr/>
        </p:nvSpPr>
        <p:spPr>
          <a:xfrm rot="10800000">
            <a:off x="6537562" y="33429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cxnSp>
        <p:nvCxnSpPr>
          <p:cNvPr id="12" name="Shape 12"/>
          <p:cNvCxnSpPr/>
          <p:nvPr/>
        </p:nvCxnSpPr>
        <p:spPr>
          <a:xfrm>
            <a:off x="4359601" y="2817463"/>
            <a:ext cx="424799" cy="0"/>
          </a:xfrm>
          <a:prstGeom prst="straightConnector1">
            <a:avLst/>
          </a:prstGeom>
          <a:noFill/>
          <a:ln w="38100" cap="flat" cmpd="sng">
            <a:solidFill>
              <a:schemeClr val="accent4"/>
            </a:solidFill>
            <a:prstDash val="solid"/>
            <a:round/>
            <a:headEnd type="none" w="med" len="med"/>
            <a:tailEnd type="none" w="med" len="med"/>
          </a:ln>
        </p:spPr>
      </p:cxnSp>
      <p:sp>
        <p:nvSpPr>
          <p:cNvPr id="13" name="Shape 13"/>
          <p:cNvSpPr txBox="1">
            <a:spLocks noGrp="1"/>
          </p:cNvSpPr>
          <p:nvPr>
            <p:ph type="ctrTitle"/>
          </p:nvPr>
        </p:nvSpPr>
        <p:spPr>
          <a:xfrm>
            <a:off x="1680301" y="1188925"/>
            <a:ext cx="5783400" cy="1457399"/>
          </a:xfrm>
          <a:prstGeom prst="rect">
            <a:avLst/>
          </a:prstGeom>
        </p:spPr>
        <p:txBody>
          <a:bodyPr lIns="91425" tIns="91425" rIns="91425" bIns="91425" anchor="b" anchorCtr="0"/>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a:endParaRPr/>
          </a:p>
        </p:txBody>
      </p:sp>
      <p:sp>
        <p:nvSpPr>
          <p:cNvPr id="14" name="Shape 14"/>
          <p:cNvSpPr txBox="1">
            <a:spLocks noGrp="1"/>
          </p:cNvSpPr>
          <p:nvPr>
            <p:ph type="subTitle" idx="1"/>
          </p:nvPr>
        </p:nvSpPr>
        <p:spPr>
          <a:xfrm>
            <a:off x="1680301" y="3049450"/>
            <a:ext cx="5783400" cy="9090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solidFill>
                  <a:srgbClr val="0078D7"/>
                </a:soli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0062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103944"/>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4339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Lead-in">
    <p:spTree>
      <p:nvGrpSpPr>
        <p:cNvPr id="1" name=""/>
        <p:cNvGrpSpPr/>
        <p:nvPr/>
      </p:nvGrpSpPr>
      <p:grpSpPr>
        <a:xfrm>
          <a:off x="0" y="0"/>
          <a:ext cx="0" cy="0"/>
          <a:chOff x="0" y="0"/>
          <a:chExt cx="0" cy="0"/>
        </a:xfrm>
      </p:grpSpPr>
      <p:sp>
        <p:nvSpPr>
          <p:cNvPr id="4" name="TextBox 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20"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a:t>Click to edit title</a:t>
            </a:r>
          </a:p>
        </p:txBody>
      </p:sp>
      <p:sp>
        <p:nvSpPr>
          <p:cNvPr id="34" name="TextBox 3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46" name="TextBox 45"/>
          <p:cNvSpPr txBox="1"/>
          <p:nvPr userDrawn="1"/>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tx1"/>
                </a:solidFill>
              </a:rPr>
              <a:t>DEMO</a:t>
            </a:r>
          </a:p>
        </p:txBody>
      </p:sp>
    </p:spTree>
    <p:extLst>
      <p:ext uri="{BB962C8B-B14F-4D97-AF65-F5344CB8AC3E}">
        <p14:creationId xmlns:p14="http://schemas.microsoft.com/office/powerpoint/2010/main" val="3841078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2/19/2017</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6181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6"/>
          </a:xfrm>
        </p:spPr>
        <p:txBody>
          <a:bodyPr/>
          <a:lstStyle>
            <a:lvl1pPr marL="0" indent="0">
              <a:buNone/>
              <a:defRPr sz="1200">
                <a:solidFill>
                  <a:schemeClr val="tx1"/>
                </a:solidFill>
              </a:defRPr>
            </a:lvl1pPr>
            <a:lvl2pPr marL="174580" indent="0">
              <a:buNone/>
              <a:defRPr sz="1200">
                <a:solidFill>
                  <a:schemeClr val="tx1"/>
                </a:solidFill>
              </a:defRPr>
            </a:lvl2pPr>
            <a:lvl3pPr marL="342813" indent="0">
              <a:buNone/>
              <a:defRPr sz="1200">
                <a:solidFill>
                  <a:schemeClr val="tx1"/>
                </a:solidFill>
              </a:defRPr>
            </a:lvl3pPr>
            <a:lvl4pPr marL="517391" indent="0">
              <a:buNone/>
              <a:defRPr sz="1200">
                <a:solidFill>
                  <a:schemeClr val="tx1"/>
                </a:solidFill>
              </a:defRPr>
            </a:lvl4pPr>
            <a:lvl5pPr marL="685623" indent="0">
              <a:buNone/>
              <a:defRPr sz="1200">
                <a:solidFill>
                  <a:schemeClr val="tx1"/>
                </a:solidFill>
              </a:defRPr>
            </a:lvl5pPr>
          </a:lstStyle>
          <a:p>
            <a:pPr lvl="0"/>
            <a:r>
              <a:rPr lang="en-US" dirty="0"/>
              <a:t>Click to edit text</a:t>
            </a:r>
          </a:p>
        </p:txBody>
      </p:sp>
      <p:sp>
        <p:nvSpPr>
          <p:cNvPr id="8" name="Date Placeholder 7"/>
          <p:cNvSpPr>
            <a:spLocks noGrp="1"/>
          </p:cNvSpPr>
          <p:nvPr>
            <p:ph type="dt" sz="half" idx="18"/>
          </p:nvPr>
        </p:nvSpPr>
        <p:spPr>
          <a:xfrm>
            <a:off x="1927534" y="4760803"/>
            <a:ext cx="1098755" cy="138503"/>
          </a:xfrm>
          <a:prstGeom prst="rect">
            <a:avLst/>
          </a:prstGeom>
        </p:spPr>
        <p:txBody>
          <a:bodyPr/>
          <a:lstStyle/>
          <a:p>
            <a:fld id="{5C4A0D7F-3A04-401B-B93A-D2B4A04D7D6E}" type="datetime1">
              <a:rPr lang="en-US" smtClean="0">
                <a:solidFill>
                  <a:srgbClr val="979796">
                    <a:lumMod val="40000"/>
                    <a:lumOff val="60000"/>
                  </a:srgbClr>
                </a:solidFill>
              </a:rPr>
              <a:pPr/>
              <a:t>2/19/2017</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10" y="4760805"/>
            <a:ext cx="1228623" cy="138503"/>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800"/>
          </a:xfrm>
        </p:spPr>
        <p:txBody>
          <a:bodyPr/>
          <a:lstStyle/>
          <a:p>
            <a:r>
              <a:rPr lang="en-US" dirty="0"/>
              <a:t>Click to edit title</a:t>
            </a:r>
          </a:p>
        </p:txBody>
      </p:sp>
    </p:spTree>
    <p:extLst>
      <p:ext uri="{BB962C8B-B14F-4D97-AF65-F5344CB8AC3E}">
        <p14:creationId xmlns:p14="http://schemas.microsoft.com/office/powerpoint/2010/main" val="30928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cxnSp>
        <p:nvCxnSpPr>
          <p:cNvPr id="17" name="Shape 17"/>
          <p:cNvCxnSpPr/>
          <p:nvPr/>
        </p:nvCxnSpPr>
        <p:spPr>
          <a:xfrm>
            <a:off x="4359601" y="2817463"/>
            <a:ext cx="424799" cy="0"/>
          </a:xfrm>
          <a:prstGeom prst="straightConnector1">
            <a:avLst/>
          </a:prstGeom>
          <a:noFill/>
          <a:ln w="38100" cap="flat" cmpd="sng">
            <a:solidFill>
              <a:schemeClr val="tx1"/>
            </a:solidFill>
            <a:prstDash val="solid"/>
            <a:round/>
            <a:headEnd type="none" w="med" len="med"/>
            <a:tailEnd type="none" w="med" len="med"/>
          </a:ln>
        </p:spPr>
      </p:cxnSp>
      <p:sp>
        <p:nvSpPr>
          <p:cNvPr id="18" name="Shape 18"/>
          <p:cNvSpPr txBox="1">
            <a:spLocks noGrp="1"/>
          </p:cNvSpPr>
          <p:nvPr>
            <p:ph type="title"/>
          </p:nvPr>
        </p:nvSpPr>
        <p:spPr>
          <a:xfrm>
            <a:off x="480750" y="1764950"/>
            <a:ext cx="8222100" cy="9075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cxnSp>
        <p:nvCxnSpPr>
          <p:cNvPr id="26" name="Shape 26"/>
          <p:cNvCxnSpPr/>
          <p:nvPr/>
        </p:nvCxnSpPr>
        <p:spPr>
          <a:xfrm>
            <a:off x="492562" y="1260283"/>
            <a:ext cx="424799" cy="0"/>
          </a:xfrm>
          <a:prstGeom prst="straightConnector1">
            <a:avLst/>
          </a:prstGeom>
          <a:noFill/>
          <a:ln w="38100" cap="flat" cmpd="sng">
            <a:solidFill>
              <a:schemeClr val="accent4"/>
            </a:solidFill>
            <a:prstDash val="solid"/>
            <a:round/>
            <a:headEnd type="none" w="med" len="med"/>
            <a:tailEnd type="none" w="med" len="med"/>
          </a:ln>
        </p:spPr>
      </p:cxnSp>
      <p:sp>
        <p:nvSpPr>
          <p:cNvPr id="27" name="Shape 27"/>
          <p:cNvSpPr txBox="1">
            <a:spLocks noGrp="1"/>
          </p:cNvSpPr>
          <p:nvPr>
            <p:ph type="title"/>
          </p:nvPr>
        </p:nvSpPr>
        <p:spPr>
          <a:xfrm>
            <a:off x="387900" y="458025"/>
            <a:ext cx="8368200" cy="6860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87900" y="1489825"/>
            <a:ext cx="3999899" cy="30788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756200" y="1489825"/>
            <a:ext cx="3999899" cy="30788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7900" y="458025"/>
            <a:ext cx="8368200" cy="6860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w="38100" cap="flat" cmpd="sng">
            <a:solidFill>
              <a:schemeClr val="accent4"/>
            </a:solidFill>
            <a:prstDash val="solid"/>
            <a:round/>
            <a:headEnd type="none" w="med" len="med"/>
            <a:tailEnd type="none" w="med" len="med"/>
          </a:ln>
        </p:spPr>
      </p:cxnSp>
      <p:sp>
        <p:nvSpPr>
          <p:cNvPr id="36" name="Shape 36"/>
          <p:cNvSpPr txBox="1">
            <a:spLocks noGrp="1"/>
          </p:cNvSpPr>
          <p:nvPr>
            <p:ph type="title"/>
          </p:nvPr>
        </p:nvSpPr>
        <p:spPr>
          <a:xfrm>
            <a:off x="3879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7" name="Shape 37"/>
          <p:cNvSpPr txBox="1">
            <a:spLocks noGrp="1"/>
          </p:cNvSpPr>
          <p:nvPr>
            <p:ph type="body" idx="1"/>
          </p:nvPr>
        </p:nvSpPr>
        <p:spPr>
          <a:xfrm>
            <a:off x="387900" y="1594025"/>
            <a:ext cx="2807999" cy="26811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8" name="Shape 3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1" name="Shape 4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a:off x="4572000" y="-7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cxnSp>
        <p:nvCxnSpPr>
          <p:cNvPr id="44" name="Shape 44"/>
          <p:cNvCxnSpPr/>
          <p:nvPr/>
        </p:nvCxnSpPr>
        <p:spPr>
          <a:xfrm>
            <a:off x="5029675" y="4495503"/>
            <a:ext cx="540899" cy="0"/>
          </a:xfrm>
          <a:prstGeom prst="straightConnector1">
            <a:avLst/>
          </a:prstGeom>
          <a:noFill/>
          <a:ln w="38100" cap="flat" cmpd="sng">
            <a:solidFill>
              <a:schemeClr val="accent5"/>
            </a:solidFill>
            <a:prstDash val="solid"/>
            <a:round/>
            <a:headEnd type="none" w="med" len="med"/>
            <a:tailEnd type="none" w="med" len="med"/>
          </a:ln>
        </p:spPr>
      </p:cxnSp>
      <p:sp>
        <p:nvSpPr>
          <p:cNvPr id="45" name="Shape 45"/>
          <p:cNvSpPr txBox="1">
            <a:spLocks noGrp="1"/>
          </p:cNvSpPr>
          <p:nvPr>
            <p:ph type="title"/>
          </p:nvPr>
        </p:nvSpPr>
        <p:spPr>
          <a:xfrm>
            <a:off x="265500" y="1209075"/>
            <a:ext cx="4045199" cy="1506299"/>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6" name="Shape 46"/>
          <p:cNvSpPr txBox="1">
            <a:spLocks noGrp="1"/>
          </p:cNvSpPr>
          <p:nvPr>
            <p:ph type="subTitle" idx="1"/>
          </p:nvPr>
        </p:nvSpPr>
        <p:spPr>
          <a:xfrm>
            <a:off x="265500" y="2769000"/>
            <a:ext cx="4045199" cy="13455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a:endParaRPr/>
          </a:p>
        </p:txBody>
      </p:sp>
      <p:sp>
        <p:nvSpPr>
          <p:cNvPr id="47" name="Shape 47"/>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8" name="Shape 4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9500" y="4233725"/>
            <a:ext cx="5998800" cy="598799"/>
          </a:xfrm>
          <a:prstGeom prst="rect">
            <a:avLst/>
          </a:prstGeom>
        </p:spPr>
        <p:txBody>
          <a:bodyPr lIns="91425" tIns="91425" rIns="91425" bIns="91425" anchor="ctr" anchorCtr="0"/>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52"/>
        <p:cNvGrpSpPr/>
        <p:nvPr/>
      </p:nvGrpSpPr>
      <p:grpSpPr>
        <a:xfrm>
          <a:off x="0" y="0"/>
          <a:ext cx="0" cy="0"/>
          <a:chOff x="0" y="0"/>
          <a:chExt cx="0" cy="0"/>
        </a:xfrm>
      </p:grpSpPr>
      <p:sp>
        <p:nvSpPr>
          <p:cNvPr id="53" name="Shape 53"/>
          <p:cNvSpPr/>
          <p:nvPr/>
        </p:nvSpPr>
        <p:spPr>
          <a:xfrm>
            <a:off x="150" y="5076825"/>
            <a:ext cx="9143699" cy="665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txBox="1">
            <a:spLocks noGrp="1"/>
          </p:cNvSpPr>
          <p:nvPr>
            <p:ph type="title"/>
          </p:nvPr>
        </p:nvSpPr>
        <p:spPr>
          <a:xfrm>
            <a:off x="387900" y="1152450"/>
            <a:ext cx="8368200" cy="1538399"/>
          </a:xfrm>
          <a:prstGeom prst="rect">
            <a:avLst/>
          </a:prstGeom>
        </p:spPr>
        <p:txBody>
          <a:bodyPr lIns="91425" tIns="91425" rIns="91425" bIns="91425" anchor="ctr" anchorCtr="0"/>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a:endParaRPr dirty="0"/>
          </a:p>
        </p:txBody>
      </p:sp>
      <p:sp>
        <p:nvSpPr>
          <p:cNvPr id="55" name="Shape 55"/>
          <p:cNvSpPr txBox="1">
            <a:spLocks noGrp="1"/>
          </p:cNvSpPr>
          <p:nvPr>
            <p:ph type="body" idx="1"/>
          </p:nvPr>
        </p:nvSpPr>
        <p:spPr>
          <a:xfrm>
            <a:off x="387900" y="2919450"/>
            <a:ext cx="8368200" cy="1071599"/>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87900" y="458025"/>
            <a:ext cx="8368200" cy="686099"/>
          </a:xfrm>
          <a:prstGeom prst="rect">
            <a:avLst/>
          </a:prstGeom>
          <a:noFill/>
          <a:ln>
            <a:noFill/>
          </a:ln>
        </p:spPr>
        <p:txBody>
          <a:bodyPr lIns="91425" tIns="91425" rIns="91425" bIns="91425" anchor="b" anchorCtr="0"/>
          <a:lstStyle>
            <a:lvl1pPr lv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a:endParaRPr dirty="0"/>
          </a:p>
        </p:txBody>
      </p:sp>
      <p:sp>
        <p:nvSpPr>
          <p:cNvPr id="7" name="Shape 7"/>
          <p:cNvSpPr txBox="1">
            <a:spLocks noGrp="1"/>
          </p:cNvSpPr>
          <p:nvPr>
            <p:ph type="body" idx="1"/>
          </p:nvPr>
        </p:nvSpPr>
        <p:spPr>
          <a:xfrm>
            <a:off x="387900" y="1489824"/>
            <a:ext cx="8368200" cy="3078899"/>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lvl="2">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lvl="3">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lvl="4">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lvl="5">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lvl="6">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lvl="7">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lvl="8">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t>‹Nº›</a:t>
            </a:fld>
            <a:endParaRPr lang="en" sz="1000">
              <a:solidFill>
                <a:schemeClr val="dk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2.jp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gif"/></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9144000" cy="5143500"/>
          </a:xfrm>
          <a:prstGeom prst="rect">
            <a:avLst/>
          </a:prstGeom>
        </p:spPr>
      </p:pic>
      <p:sp>
        <p:nvSpPr>
          <p:cNvPr id="9" name="Rectangle 8"/>
          <p:cNvSpPr/>
          <p:nvPr/>
        </p:nvSpPr>
        <p:spPr bwMode="auto">
          <a:xfrm>
            <a:off x="201930" y="217468"/>
            <a:ext cx="486947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4865607" cy="1246502"/>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s-ES" sz="4000" dirty="0">
                <a:solidFill>
                  <a:schemeClr val="tx1"/>
                </a:solidFill>
              </a:rPr>
              <a:t>Bienvenidos al mundo holográfico!</a:t>
            </a:r>
            <a:endParaRPr lang="en-US" sz="3971" dirty="0">
              <a:solidFill>
                <a:schemeClr val="tx1"/>
              </a:solidFill>
              <a:cs typeface="Segoe UI" pitchFamily="34" charset="0"/>
            </a:endParaRPr>
          </a:p>
        </p:txBody>
      </p:sp>
      <p:sp>
        <p:nvSpPr>
          <p:cNvPr id="2" name="TextBox 1"/>
          <p:cNvSpPr txBox="1"/>
          <p:nvPr/>
        </p:nvSpPr>
        <p:spPr>
          <a:xfrm>
            <a:off x="201931" y="1390934"/>
            <a:ext cx="4869472" cy="2190462"/>
          </a:xfrm>
          <a:prstGeom prst="rect">
            <a:avLst/>
          </a:prstGeom>
          <a:noFill/>
        </p:spPr>
        <p:txBody>
          <a:bodyPr wrap="square" lIns="134464" tIns="107571" rIns="134464" bIns="107571" rtlCol="0">
            <a:noAutofit/>
          </a:bodyPr>
          <a:lstStyle/>
          <a:p>
            <a:pPr lvl="0"/>
            <a:r>
              <a:rPr lang="es-ES" sz="1800" dirty="0">
                <a:solidFill>
                  <a:schemeClr val="tx1"/>
                </a:solidFill>
              </a:rPr>
              <a:t>Desarrollo de aplicaciones para </a:t>
            </a:r>
            <a:r>
              <a:rPr lang="es-ES" sz="1800" dirty="0" err="1">
                <a:solidFill>
                  <a:schemeClr val="tx1"/>
                </a:solidFill>
              </a:rPr>
              <a:t>HoloLens</a:t>
            </a:r>
            <a:endParaRPr lang="es-ES" sz="1800" dirty="0">
              <a:solidFill>
                <a:schemeClr val="tx1"/>
              </a:solidFill>
            </a:endParaRPr>
          </a:p>
          <a:p>
            <a:pPr lvl="0"/>
            <a:endParaRPr lang="es-ES" sz="1800" dirty="0">
              <a:solidFill>
                <a:schemeClr val="tx1"/>
              </a:solidFill>
            </a:endParaRPr>
          </a:p>
          <a:p>
            <a:pPr lvl="0"/>
            <a:endParaRPr lang="es-ES" sz="1800" dirty="0">
              <a:solidFill>
                <a:schemeClr val="tx1"/>
              </a:solidFill>
            </a:endParaRPr>
          </a:p>
          <a:p>
            <a:pPr lvl="0"/>
            <a:endParaRPr lang="es-ES" sz="1800" dirty="0">
              <a:solidFill>
                <a:schemeClr val="tx1"/>
              </a:solidFill>
            </a:endParaRPr>
          </a:p>
          <a:p>
            <a:pPr lvl="0"/>
            <a:endParaRPr lang="es-ES" sz="1800" dirty="0">
              <a:solidFill>
                <a:schemeClr val="tx1"/>
              </a:solidFill>
            </a:endParaRPr>
          </a:p>
          <a:p>
            <a:pPr lvl="0"/>
            <a:r>
              <a:rPr lang="es-ES" sz="1800" dirty="0">
                <a:solidFill>
                  <a:schemeClr val="tx1"/>
                </a:solidFill>
              </a:rPr>
              <a:t>Javier Suárez Ruiz</a:t>
            </a:r>
          </a:p>
          <a:p>
            <a:pPr lvl="0"/>
            <a:r>
              <a:rPr lang="es-ES" sz="1100" dirty="0">
                <a:solidFill>
                  <a:schemeClr val="tx1"/>
                </a:solidFill>
              </a:rPr>
              <a:t>@</a:t>
            </a:r>
            <a:r>
              <a:rPr lang="es-ES" sz="1100" dirty="0" err="1">
                <a:solidFill>
                  <a:schemeClr val="tx1"/>
                </a:solidFill>
              </a:rPr>
              <a:t>jsuarezruiz</a:t>
            </a:r>
            <a:endParaRPr lang="es-ES" sz="1100" dirty="0">
              <a:solidFill>
                <a:schemeClr val="tx1"/>
              </a:solidFill>
            </a:endParaRPr>
          </a:p>
        </p:txBody>
      </p:sp>
      <p:sp>
        <p:nvSpPr>
          <p:cNvPr id="8" name="Title 1"/>
          <p:cNvSpPr txBox="1">
            <a:spLocks/>
          </p:cNvSpPr>
          <p:nvPr/>
        </p:nvSpPr>
        <p:spPr>
          <a:xfrm>
            <a:off x="6850435" y="4450996"/>
            <a:ext cx="2293565" cy="692504"/>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s-ES" sz="4000" dirty="0">
                <a:solidFill>
                  <a:schemeClr val="tx1"/>
                </a:solidFill>
              </a:rPr>
              <a:t>#SVQDC</a:t>
            </a:r>
            <a:endParaRPr lang="en-US" sz="3971" dirty="0">
              <a:solidFill>
                <a:schemeClr val="tx1"/>
              </a:solidFill>
              <a:cs typeface="Segoe UI" pitchFamily="34" charset="0"/>
            </a:endParaRPr>
          </a:p>
        </p:txBody>
      </p:sp>
    </p:spTree>
    <p:extLst>
      <p:ext uri="{BB962C8B-B14F-4D97-AF65-F5344CB8AC3E}">
        <p14:creationId xmlns:p14="http://schemas.microsoft.com/office/powerpoint/2010/main" val="82824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5903" y="967796"/>
            <a:ext cx="4187080" cy="3962987"/>
          </a:xfrm>
        </p:spPr>
        <p:txBody>
          <a:bodyPr/>
          <a:lstStyle/>
          <a:p>
            <a:pPr>
              <a:lnSpc>
                <a:spcPct val="150000"/>
              </a:lnSpc>
              <a:buNone/>
            </a:pPr>
            <a:r>
              <a:rPr lang="en-US" sz="1200" dirty="0">
                <a:solidFill>
                  <a:schemeClr val="bg1">
                    <a:lumMod val="50000"/>
                  </a:schemeClr>
                </a:solidFill>
              </a:rPr>
              <a:t>Un </a:t>
            </a:r>
            <a:r>
              <a:rPr lang="en-US" sz="1200" dirty="0" err="1">
                <a:solidFill>
                  <a:schemeClr val="bg1">
                    <a:lumMod val="50000"/>
                  </a:schemeClr>
                </a:solidFill>
              </a:rPr>
              <a:t>holograma</a:t>
            </a:r>
            <a:r>
              <a:rPr lang="en-US" sz="1200" dirty="0">
                <a:solidFill>
                  <a:schemeClr val="bg1">
                    <a:lumMod val="50000"/>
                  </a:schemeClr>
                </a:solidFill>
              </a:rPr>
              <a:t> es un </a:t>
            </a:r>
            <a:r>
              <a:rPr lang="en-US" sz="1200" dirty="0" err="1">
                <a:solidFill>
                  <a:schemeClr val="bg1">
                    <a:lumMod val="50000"/>
                  </a:schemeClr>
                </a:solidFill>
              </a:rPr>
              <a:t>objeto</a:t>
            </a:r>
            <a:r>
              <a:rPr lang="en-US" sz="1200" dirty="0">
                <a:solidFill>
                  <a:schemeClr val="bg1">
                    <a:lumMod val="50000"/>
                  </a:schemeClr>
                </a:solidFill>
              </a:rPr>
              <a:t> </a:t>
            </a:r>
            <a:r>
              <a:rPr lang="en-US" sz="1200" dirty="0" err="1">
                <a:solidFill>
                  <a:schemeClr val="bg1">
                    <a:lumMod val="50000"/>
                  </a:schemeClr>
                </a:solidFill>
              </a:rPr>
              <a:t>como</a:t>
            </a:r>
            <a:r>
              <a:rPr lang="en-US" sz="1200" dirty="0">
                <a:solidFill>
                  <a:schemeClr val="bg1">
                    <a:lumMod val="50000"/>
                  </a:schemeClr>
                </a:solidFill>
              </a:rPr>
              <a:t> </a:t>
            </a:r>
            <a:r>
              <a:rPr lang="en-US" sz="1200" dirty="0" err="1">
                <a:solidFill>
                  <a:schemeClr val="bg1">
                    <a:lumMod val="50000"/>
                  </a:schemeClr>
                </a:solidFill>
              </a:rPr>
              <a:t>cualquier</a:t>
            </a:r>
            <a:r>
              <a:rPr lang="en-US" sz="1200" dirty="0">
                <a:solidFill>
                  <a:schemeClr val="bg1">
                    <a:lumMod val="50000"/>
                  </a:schemeClr>
                </a:solidFill>
              </a:rPr>
              <a:t> </a:t>
            </a:r>
            <a:r>
              <a:rPr lang="en-US" sz="1200" dirty="0" err="1">
                <a:solidFill>
                  <a:schemeClr val="bg1">
                    <a:lumMod val="50000"/>
                  </a:schemeClr>
                </a:solidFill>
              </a:rPr>
              <a:t>otro</a:t>
            </a:r>
            <a:r>
              <a:rPr lang="en-US" sz="1200" dirty="0">
                <a:solidFill>
                  <a:schemeClr val="bg1">
                    <a:lumMod val="50000"/>
                  </a:schemeClr>
                </a:solidFill>
              </a:rPr>
              <a:t> del </a:t>
            </a:r>
            <a:r>
              <a:rPr lang="en-US" sz="1200" dirty="0" err="1">
                <a:solidFill>
                  <a:schemeClr val="bg1">
                    <a:lumMod val="50000"/>
                  </a:schemeClr>
                </a:solidFill>
              </a:rPr>
              <a:t>mundo</a:t>
            </a:r>
            <a:r>
              <a:rPr lang="en-US" sz="1200" dirty="0">
                <a:solidFill>
                  <a:schemeClr val="bg1">
                    <a:lumMod val="50000"/>
                  </a:schemeClr>
                </a:solidFill>
              </a:rPr>
              <a:t> real, con </a:t>
            </a:r>
            <a:r>
              <a:rPr lang="en-US" sz="1200" dirty="0" err="1">
                <a:solidFill>
                  <a:schemeClr val="bg1">
                    <a:lumMod val="50000"/>
                  </a:schemeClr>
                </a:solidFill>
              </a:rPr>
              <a:t>una</a:t>
            </a:r>
            <a:r>
              <a:rPr lang="en-US" sz="1200" dirty="0">
                <a:solidFill>
                  <a:schemeClr val="bg1">
                    <a:lumMod val="50000"/>
                  </a:schemeClr>
                </a:solidFill>
              </a:rPr>
              <a:t> gran </a:t>
            </a:r>
            <a:r>
              <a:rPr lang="en-US" sz="1200" dirty="0" err="1">
                <a:solidFill>
                  <a:schemeClr val="bg1">
                    <a:lumMod val="50000"/>
                  </a:schemeClr>
                </a:solidFill>
              </a:rPr>
              <a:t>diferencia</a:t>
            </a:r>
            <a:r>
              <a:rPr lang="en-US" sz="1200" dirty="0">
                <a:solidFill>
                  <a:schemeClr val="bg1">
                    <a:lumMod val="50000"/>
                  </a:schemeClr>
                </a:solidFill>
              </a:rPr>
              <a:t>, no es </a:t>
            </a:r>
            <a:r>
              <a:rPr lang="en-US" sz="1200" dirty="0" err="1">
                <a:solidFill>
                  <a:schemeClr val="bg1">
                    <a:lumMod val="50000"/>
                  </a:schemeClr>
                </a:solidFill>
              </a:rPr>
              <a:t>físico</a:t>
            </a:r>
            <a:r>
              <a:rPr lang="en-US" sz="1200" dirty="0">
                <a:solidFill>
                  <a:schemeClr val="bg1">
                    <a:lumMod val="50000"/>
                  </a:schemeClr>
                </a:solidFill>
              </a:rPr>
              <a:t>, </a:t>
            </a:r>
            <a:r>
              <a:rPr lang="en-US" sz="1200" dirty="0" err="1">
                <a:solidFill>
                  <a:schemeClr val="bg1">
                    <a:lumMod val="50000"/>
                  </a:schemeClr>
                </a:solidFill>
              </a:rPr>
              <a:t>esta</a:t>
            </a:r>
            <a:r>
              <a:rPr lang="en-US" sz="1200" dirty="0">
                <a:solidFill>
                  <a:schemeClr val="bg1">
                    <a:lumMod val="50000"/>
                  </a:schemeClr>
                </a:solidFill>
              </a:rPr>
              <a:t> </a:t>
            </a:r>
            <a:r>
              <a:rPr lang="en-US" sz="1200" dirty="0" err="1">
                <a:solidFill>
                  <a:schemeClr val="bg1">
                    <a:lumMod val="50000"/>
                  </a:schemeClr>
                </a:solidFill>
              </a:rPr>
              <a:t>enteramente</a:t>
            </a:r>
            <a:r>
              <a:rPr lang="en-US" sz="1200" dirty="0">
                <a:solidFill>
                  <a:schemeClr val="bg1">
                    <a:lumMod val="50000"/>
                  </a:schemeClr>
                </a:solidFill>
              </a:rPr>
              <a:t> </a:t>
            </a:r>
            <a:r>
              <a:rPr lang="en-US" sz="1200" dirty="0" err="1">
                <a:solidFill>
                  <a:schemeClr val="bg1">
                    <a:lumMod val="50000"/>
                  </a:schemeClr>
                </a:solidFill>
              </a:rPr>
              <a:t>realizado</a:t>
            </a:r>
            <a:r>
              <a:rPr lang="en-US" sz="1200" dirty="0">
                <a:solidFill>
                  <a:schemeClr val="bg1">
                    <a:lumMod val="50000"/>
                  </a:schemeClr>
                </a:solidFill>
              </a:rPr>
              <a:t> </a:t>
            </a:r>
            <a:r>
              <a:rPr lang="en-US" sz="1200" dirty="0" err="1">
                <a:solidFill>
                  <a:schemeClr val="bg1">
                    <a:lumMod val="50000"/>
                  </a:schemeClr>
                </a:solidFill>
              </a:rPr>
              <a:t>por</a:t>
            </a:r>
            <a:r>
              <a:rPr lang="en-US" sz="1200" dirty="0">
                <a:solidFill>
                  <a:schemeClr val="bg1">
                    <a:lumMod val="50000"/>
                  </a:schemeClr>
                </a:solidFill>
              </a:rPr>
              <a:t> luz. </a:t>
            </a:r>
          </a:p>
          <a:p>
            <a:pPr>
              <a:lnSpc>
                <a:spcPct val="150000"/>
              </a:lnSpc>
              <a:buNone/>
            </a:pPr>
            <a:endParaRPr lang="en-US" sz="1200" dirty="0">
              <a:solidFill>
                <a:schemeClr val="bg1">
                  <a:lumMod val="50000"/>
                </a:schemeClr>
              </a:solidFill>
            </a:endParaRPr>
          </a:p>
          <a:p>
            <a:pPr>
              <a:lnSpc>
                <a:spcPct val="150000"/>
              </a:lnSpc>
              <a:buNone/>
            </a:pPr>
            <a:r>
              <a:rPr lang="en-US" sz="1200" dirty="0">
                <a:solidFill>
                  <a:schemeClr val="bg1">
                    <a:lumMod val="50000"/>
                  </a:schemeClr>
                </a:solidFill>
              </a:rPr>
              <a:t>Los </a:t>
            </a:r>
            <a:r>
              <a:rPr lang="en-US" sz="1200" dirty="0" err="1">
                <a:solidFill>
                  <a:schemeClr val="bg1">
                    <a:lumMod val="50000"/>
                  </a:schemeClr>
                </a:solidFill>
              </a:rPr>
              <a:t>objetos</a:t>
            </a:r>
            <a:r>
              <a:rPr lang="en-US" sz="1200" dirty="0">
                <a:solidFill>
                  <a:schemeClr val="bg1">
                    <a:lumMod val="50000"/>
                  </a:schemeClr>
                </a:solidFill>
              </a:rPr>
              <a:t> </a:t>
            </a:r>
            <a:r>
              <a:rPr lang="en-US" sz="1200" dirty="0" err="1">
                <a:solidFill>
                  <a:schemeClr val="bg1">
                    <a:lumMod val="50000"/>
                  </a:schemeClr>
                </a:solidFill>
              </a:rPr>
              <a:t>holográficos</a:t>
            </a:r>
            <a:r>
              <a:rPr lang="en-US" sz="1200" dirty="0">
                <a:solidFill>
                  <a:schemeClr val="bg1">
                    <a:lumMod val="50000"/>
                  </a:schemeClr>
                </a:solidFill>
              </a:rPr>
              <a:t> se </a:t>
            </a:r>
            <a:r>
              <a:rPr lang="en-US" sz="1200" dirty="0" err="1">
                <a:solidFill>
                  <a:schemeClr val="bg1">
                    <a:lumMod val="50000"/>
                  </a:schemeClr>
                </a:solidFill>
              </a:rPr>
              <a:t>pueden</a:t>
            </a:r>
            <a:r>
              <a:rPr lang="en-US" sz="1200" dirty="0">
                <a:solidFill>
                  <a:schemeClr val="bg1">
                    <a:lumMod val="50000"/>
                  </a:schemeClr>
                </a:solidFill>
              </a:rPr>
              <a:t> </a:t>
            </a:r>
            <a:r>
              <a:rPr lang="en-US" sz="1200" dirty="0" err="1">
                <a:solidFill>
                  <a:schemeClr val="bg1">
                    <a:lumMod val="50000"/>
                  </a:schemeClr>
                </a:solidFill>
              </a:rPr>
              <a:t>ver</a:t>
            </a:r>
            <a:r>
              <a:rPr lang="en-US" sz="1200" dirty="0">
                <a:solidFill>
                  <a:schemeClr val="bg1">
                    <a:lumMod val="50000"/>
                  </a:schemeClr>
                </a:solidFill>
              </a:rPr>
              <a:t> </a:t>
            </a:r>
            <a:r>
              <a:rPr lang="en-US" sz="1200" dirty="0" err="1">
                <a:solidFill>
                  <a:schemeClr val="bg1">
                    <a:lumMod val="50000"/>
                  </a:schemeClr>
                </a:solidFill>
              </a:rPr>
              <a:t>desde</a:t>
            </a:r>
            <a:r>
              <a:rPr lang="en-US" sz="1200" dirty="0">
                <a:solidFill>
                  <a:schemeClr val="bg1">
                    <a:lumMod val="50000"/>
                  </a:schemeClr>
                </a:solidFill>
              </a:rPr>
              <a:t> </a:t>
            </a:r>
            <a:r>
              <a:rPr lang="en-US" sz="1200" dirty="0" err="1">
                <a:solidFill>
                  <a:schemeClr val="bg1">
                    <a:lumMod val="50000"/>
                  </a:schemeClr>
                </a:solidFill>
              </a:rPr>
              <a:t>diferentes</a:t>
            </a:r>
            <a:r>
              <a:rPr lang="en-US" sz="1200" dirty="0">
                <a:solidFill>
                  <a:schemeClr val="bg1">
                    <a:lumMod val="50000"/>
                  </a:schemeClr>
                </a:solidFill>
              </a:rPr>
              <a:t> </a:t>
            </a:r>
            <a:r>
              <a:rPr lang="en-US" sz="1200" dirty="0" err="1">
                <a:solidFill>
                  <a:schemeClr val="bg1">
                    <a:lumMod val="50000"/>
                  </a:schemeClr>
                </a:solidFill>
              </a:rPr>
              <a:t>ángulos</a:t>
            </a:r>
            <a:r>
              <a:rPr lang="en-US" sz="1200" dirty="0">
                <a:solidFill>
                  <a:schemeClr val="bg1">
                    <a:lumMod val="50000"/>
                  </a:schemeClr>
                </a:solidFill>
              </a:rPr>
              <a:t>, </a:t>
            </a:r>
            <a:r>
              <a:rPr lang="en-US" sz="1200" dirty="0" err="1">
                <a:solidFill>
                  <a:schemeClr val="bg1">
                    <a:lumMod val="50000"/>
                  </a:schemeClr>
                </a:solidFill>
              </a:rPr>
              <a:t>distancias</a:t>
            </a:r>
            <a:r>
              <a:rPr lang="en-US" sz="1200" dirty="0">
                <a:solidFill>
                  <a:schemeClr val="bg1">
                    <a:lumMod val="50000"/>
                  </a:schemeClr>
                </a:solidFill>
              </a:rPr>
              <a:t>, </a:t>
            </a:r>
            <a:r>
              <a:rPr lang="en-US" sz="1200" dirty="0" err="1">
                <a:solidFill>
                  <a:schemeClr val="bg1">
                    <a:lumMod val="50000"/>
                  </a:schemeClr>
                </a:solidFill>
              </a:rPr>
              <a:t>como</a:t>
            </a:r>
            <a:r>
              <a:rPr lang="en-US" sz="1200" dirty="0">
                <a:solidFill>
                  <a:schemeClr val="bg1">
                    <a:lumMod val="50000"/>
                  </a:schemeClr>
                </a:solidFill>
              </a:rPr>
              <a:t> un </a:t>
            </a:r>
            <a:r>
              <a:rPr lang="en-US" sz="1200" dirty="0" err="1">
                <a:solidFill>
                  <a:schemeClr val="bg1">
                    <a:lumMod val="50000"/>
                  </a:schemeClr>
                </a:solidFill>
              </a:rPr>
              <a:t>objeto</a:t>
            </a:r>
            <a:r>
              <a:rPr lang="en-US" sz="1200" dirty="0">
                <a:solidFill>
                  <a:schemeClr val="bg1">
                    <a:lumMod val="50000"/>
                  </a:schemeClr>
                </a:solidFill>
              </a:rPr>
              <a:t> </a:t>
            </a:r>
            <a:r>
              <a:rPr lang="en-US" sz="1200" dirty="0" err="1">
                <a:solidFill>
                  <a:schemeClr val="bg1">
                    <a:lumMod val="50000"/>
                  </a:schemeClr>
                </a:solidFill>
              </a:rPr>
              <a:t>físico</a:t>
            </a:r>
            <a:r>
              <a:rPr lang="en-US" sz="1200" dirty="0">
                <a:solidFill>
                  <a:schemeClr val="bg1">
                    <a:lumMod val="50000"/>
                  </a:schemeClr>
                </a:solidFill>
              </a:rPr>
              <a:t> real.</a:t>
            </a:r>
          </a:p>
          <a:p>
            <a:pPr>
              <a:lnSpc>
                <a:spcPct val="150000"/>
              </a:lnSpc>
              <a:buNone/>
            </a:pPr>
            <a:endParaRPr lang="en-US" sz="1200" dirty="0">
              <a:solidFill>
                <a:schemeClr val="bg1">
                  <a:lumMod val="50000"/>
                </a:schemeClr>
              </a:solidFill>
            </a:endParaRPr>
          </a:p>
          <a:p>
            <a:pPr>
              <a:lnSpc>
                <a:spcPct val="150000"/>
              </a:lnSpc>
              <a:buNone/>
            </a:pPr>
            <a:r>
              <a:rPr lang="en-US" sz="1200" dirty="0">
                <a:solidFill>
                  <a:schemeClr val="bg1">
                    <a:lumMod val="50000"/>
                  </a:schemeClr>
                </a:solidFill>
              </a:rPr>
              <a:t>Los </a:t>
            </a:r>
            <a:r>
              <a:rPr lang="en-US" sz="1200" dirty="0" err="1">
                <a:solidFill>
                  <a:schemeClr val="bg1">
                    <a:lumMod val="50000"/>
                  </a:schemeClr>
                </a:solidFill>
              </a:rPr>
              <a:t>hologramas</a:t>
            </a:r>
            <a:r>
              <a:rPr lang="en-US" sz="1200" dirty="0">
                <a:solidFill>
                  <a:schemeClr val="bg1">
                    <a:lumMod val="50000"/>
                  </a:schemeClr>
                </a:solidFill>
              </a:rPr>
              <a:t> no </a:t>
            </a:r>
            <a:r>
              <a:rPr lang="en-US" sz="1200" dirty="0" err="1">
                <a:solidFill>
                  <a:schemeClr val="bg1">
                    <a:lumMod val="50000"/>
                  </a:schemeClr>
                </a:solidFill>
              </a:rPr>
              <a:t>ofrecen</a:t>
            </a:r>
            <a:r>
              <a:rPr lang="en-US" sz="1200" dirty="0">
                <a:solidFill>
                  <a:schemeClr val="bg1">
                    <a:lumMod val="50000"/>
                  </a:schemeClr>
                </a:solidFill>
              </a:rPr>
              <a:t> </a:t>
            </a:r>
            <a:r>
              <a:rPr lang="en-US" sz="1200" dirty="0" err="1">
                <a:solidFill>
                  <a:schemeClr val="bg1">
                    <a:lumMod val="50000"/>
                  </a:schemeClr>
                </a:solidFill>
              </a:rPr>
              <a:t>ningun</a:t>
            </a:r>
            <a:r>
              <a:rPr lang="en-US" sz="1200" dirty="0">
                <a:solidFill>
                  <a:schemeClr val="bg1">
                    <a:lumMod val="50000"/>
                  </a:schemeClr>
                </a:solidFill>
              </a:rPr>
              <a:t> </a:t>
            </a:r>
            <a:r>
              <a:rPr lang="en-US" sz="1200" dirty="0" err="1">
                <a:solidFill>
                  <a:schemeClr val="bg1">
                    <a:lumMod val="50000"/>
                  </a:schemeClr>
                </a:solidFill>
              </a:rPr>
              <a:t>tipo</a:t>
            </a:r>
            <a:r>
              <a:rPr lang="en-US" sz="1200" dirty="0">
                <a:solidFill>
                  <a:schemeClr val="bg1">
                    <a:lumMod val="50000"/>
                  </a:schemeClr>
                </a:solidFill>
              </a:rPr>
              <a:t> de Resistencia al </a:t>
            </a:r>
            <a:r>
              <a:rPr lang="en-US" sz="1200" dirty="0" err="1">
                <a:solidFill>
                  <a:schemeClr val="bg1">
                    <a:lumMod val="50000"/>
                  </a:schemeClr>
                </a:solidFill>
              </a:rPr>
              <a:t>ser</a:t>
            </a:r>
            <a:r>
              <a:rPr lang="en-US" sz="1200" dirty="0">
                <a:solidFill>
                  <a:schemeClr val="bg1">
                    <a:lumMod val="50000"/>
                  </a:schemeClr>
                </a:solidFill>
              </a:rPr>
              <a:t> </a:t>
            </a:r>
            <a:r>
              <a:rPr lang="en-US" sz="1200" dirty="0" err="1">
                <a:solidFill>
                  <a:schemeClr val="bg1">
                    <a:lumMod val="50000"/>
                  </a:schemeClr>
                </a:solidFill>
              </a:rPr>
              <a:t>presionados</a:t>
            </a:r>
            <a:r>
              <a:rPr lang="en-US" sz="1200" dirty="0">
                <a:solidFill>
                  <a:schemeClr val="bg1">
                    <a:lumMod val="50000"/>
                  </a:schemeClr>
                </a:solidFill>
              </a:rPr>
              <a:t> o </a:t>
            </a:r>
            <a:r>
              <a:rPr lang="en-US" sz="1200" dirty="0" err="1">
                <a:solidFill>
                  <a:schemeClr val="bg1">
                    <a:lumMod val="50000"/>
                  </a:schemeClr>
                </a:solidFill>
              </a:rPr>
              <a:t>tocados</a:t>
            </a:r>
            <a:r>
              <a:rPr lang="en-US" sz="1200" dirty="0">
                <a:solidFill>
                  <a:schemeClr val="bg1">
                    <a:lumMod val="50000"/>
                  </a:schemeClr>
                </a:solidFill>
              </a:rPr>
              <a:t> </a:t>
            </a:r>
            <a:r>
              <a:rPr lang="en-US" sz="1200" dirty="0" err="1">
                <a:solidFill>
                  <a:schemeClr val="bg1">
                    <a:lumMod val="50000"/>
                  </a:schemeClr>
                </a:solidFill>
              </a:rPr>
              <a:t>porque</a:t>
            </a:r>
            <a:r>
              <a:rPr lang="en-US" sz="1200" dirty="0">
                <a:solidFill>
                  <a:schemeClr val="bg1">
                    <a:lumMod val="50000"/>
                  </a:schemeClr>
                </a:solidFill>
              </a:rPr>
              <a:t> </a:t>
            </a:r>
            <a:r>
              <a:rPr lang="en-US" sz="1200" dirty="0" err="1">
                <a:solidFill>
                  <a:schemeClr val="bg1">
                    <a:lumMod val="50000"/>
                  </a:schemeClr>
                </a:solidFill>
              </a:rPr>
              <a:t>en</a:t>
            </a:r>
            <a:r>
              <a:rPr lang="en-US" sz="1200" dirty="0">
                <a:solidFill>
                  <a:schemeClr val="bg1">
                    <a:lumMod val="50000"/>
                  </a:schemeClr>
                </a:solidFill>
              </a:rPr>
              <a:t> </a:t>
            </a:r>
            <a:r>
              <a:rPr lang="en-US" sz="1200" dirty="0" err="1">
                <a:solidFill>
                  <a:schemeClr val="bg1">
                    <a:lumMod val="50000"/>
                  </a:schemeClr>
                </a:solidFill>
              </a:rPr>
              <a:t>realidad</a:t>
            </a:r>
            <a:r>
              <a:rPr lang="en-US" sz="1200" dirty="0">
                <a:solidFill>
                  <a:schemeClr val="bg1">
                    <a:lumMod val="50000"/>
                  </a:schemeClr>
                </a:solidFill>
              </a:rPr>
              <a:t>, no </a:t>
            </a:r>
            <a:r>
              <a:rPr lang="en-US" sz="1200" dirty="0" err="1">
                <a:solidFill>
                  <a:schemeClr val="bg1">
                    <a:lumMod val="50000"/>
                  </a:schemeClr>
                </a:solidFill>
              </a:rPr>
              <a:t>tienen</a:t>
            </a:r>
            <a:r>
              <a:rPr lang="en-US" sz="1200" dirty="0">
                <a:solidFill>
                  <a:schemeClr val="bg1">
                    <a:lumMod val="50000"/>
                  </a:schemeClr>
                </a:solidFill>
              </a:rPr>
              <a:t> </a:t>
            </a:r>
            <a:r>
              <a:rPr lang="en-US" sz="1200" dirty="0" err="1">
                <a:solidFill>
                  <a:schemeClr val="bg1">
                    <a:lumMod val="50000"/>
                  </a:schemeClr>
                </a:solidFill>
              </a:rPr>
              <a:t>cuerpo</a:t>
            </a:r>
            <a:r>
              <a:rPr lang="en-US" sz="1200" dirty="0">
                <a:solidFill>
                  <a:schemeClr val="bg1">
                    <a:lumMod val="50000"/>
                  </a:schemeClr>
                </a:solidFill>
              </a:rPr>
              <a:t> </a:t>
            </a:r>
            <a:r>
              <a:rPr lang="en-US" sz="1200" dirty="0" err="1">
                <a:solidFill>
                  <a:schemeClr val="bg1">
                    <a:lumMod val="50000"/>
                  </a:schemeClr>
                </a:solidFill>
              </a:rPr>
              <a:t>físico</a:t>
            </a:r>
            <a:r>
              <a:rPr lang="en-US" sz="1200" dirty="0">
                <a:solidFill>
                  <a:schemeClr val="bg1">
                    <a:lumMod val="50000"/>
                  </a:schemeClr>
                </a:solidFill>
              </a:rPr>
              <a:t> </a:t>
            </a:r>
            <a:r>
              <a:rPr lang="en-US" sz="1200" dirty="0" err="1">
                <a:solidFill>
                  <a:schemeClr val="bg1">
                    <a:lumMod val="50000"/>
                  </a:schemeClr>
                </a:solidFill>
              </a:rPr>
              <a:t>ni</a:t>
            </a:r>
            <a:r>
              <a:rPr lang="en-US" sz="1200" dirty="0">
                <a:solidFill>
                  <a:schemeClr val="bg1">
                    <a:lumMod val="50000"/>
                  </a:schemeClr>
                </a:solidFill>
              </a:rPr>
              <a:t> masa. </a:t>
            </a:r>
          </a:p>
        </p:txBody>
      </p:sp>
      <p:sp>
        <p:nvSpPr>
          <p:cNvPr id="2" name="Title 1"/>
          <p:cNvSpPr>
            <a:spLocks noGrp="1"/>
          </p:cNvSpPr>
          <p:nvPr>
            <p:ph type="title"/>
          </p:nvPr>
        </p:nvSpPr>
        <p:spPr>
          <a:xfrm>
            <a:off x="88138" y="217468"/>
            <a:ext cx="8741880" cy="674653"/>
          </a:xfrm>
        </p:spPr>
        <p:txBody>
          <a:bodyPr/>
          <a:lstStyle/>
          <a:p>
            <a:r>
              <a:rPr lang="en-US" dirty="0">
                <a:solidFill>
                  <a:schemeClr val="tx2">
                    <a:lumMod val="10000"/>
                  </a:schemeClr>
                </a:solidFill>
              </a:rPr>
              <a:t>¿Qué es un </a:t>
            </a:r>
            <a:r>
              <a:rPr lang="en-US" dirty="0" err="1">
                <a:solidFill>
                  <a:schemeClr val="tx2">
                    <a:lumMod val="10000"/>
                  </a:schemeClr>
                </a:solidFill>
              </a:rPr>
              <a:t>holograma</a:t>
            </a:r>
            <a:r>
              <a:rPr lang="en-US" dirty="0">
                <a:solidFill>
                  <a:schemeClr val="tx2">
                    <a:lumMod val="10000"/>
                  </a:schemeClr>
                </a:solidFill>
              </a:rPr>
              <a:t>?</a:t>
            </a:r>
            <a:endParaRPr lang="en-US" sz="2941" dirty="0">
              <a:solidFill>
                <a:schemeClr val="tx2">
                  <a:lumMod val="10000"/>
                </a:schemeClr>
              </a:solidFill>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983" y="967796"/>
            <a:ext cx="4160121" cy="2184064"/>
          </a:xfrm>
          <a:prstGeom prst="rect">
            <a:avLst/>
          </a:prstGeom>
        </p:spPr>
      </p:pic>
    </p:spTree>
    <p:extLst>
      <p:ext uri="{BB962C8B-B14F-4D97-AF65-F5344CB8AC3E}">
        <p14:creationId xmlns:p14="http://schemas.microsoft.com/office/powerpoint/2010/main" val="382064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155" y="205978"/>
            <a:ext cx="8473645" cy="857400"/>
          </a:xfrm>
        </p:spPr>
        <p:txBody>
          <a:bodyPr/>
          <a:lstStyle/>
          <a:p>
            <a:r>
              <a:rPr lang="en-US" dirty="0">
                <a:solidFill>
                  <a:schemeClr val="tx2">
                    <a:lumMod val="10000"/>
                  </a:schemeClr>
                </a:solidFill>
              </a:rPr>
              <a:t>Hololens</a:t>
            </a:r>
            <a:endParaRPr lang="en-US" sz="2941" dirty="0">
              <a:solidFill>
                <a:schemeClr val="tx2">
                  <a:lumMod val="10000"/>
                </a:schemeClr>
              </a:solidFill>
            </a:endParaRPr>
          </a:p>
        </p:txBody>
      </p:sp>
      <p:sp>
        <p:nvSpPr>
          <p:cNvPr id="4" name="TextBox 3"/>
          <p:cNvSpPr txBox="1"/>
          <p:nvPr/>
        </p:nvSpPr>
        <p:spPr>
          <a:xfrm>
            <a:off x="213155" y="1077956"/>
            <a:ext cx="4153926" cy="579330"/>
          </a:xfrm>
          <a:prstGeom prst="rect">
            <a:avLst/>
          </a:prstGeom>
          <a:noFill/>
        </p:spPr>
        <p:txBody>
          <a:bodyPr wrap="square" lIns="134464" tIns="107571" rIns="134464" bIns="107571" rtlCol="0">
            <a:spAutoFit/>
          </a:bodyPr>
          <a:lstStyle/>
          <a:p>
            <a:pPr defTabSz="685775">
              <a:spcAft>
                <a:spcPts val="441"/>
              </a:spcAft>
              <a:defRPr/>
            </a:pPr>
            <a:r>
              <a:rPr lang="en-US" sz="2353" dirty="0">
                <a:solidFill>
                  <a:schemeClr val="bg1">
                    <a:lumMod val="50000"/>
                  </a:schemeClr>
                </a:solidFill>
                <a:latin typeface="Segoe UI Light"/>
              </a:rPr>
              <a:t>¿Qué son?</a:t>
            </a:r>
            <a:endParaRPr lang="en-US" sz="1765" dirty="0">
              <a:solidFill>
                <a:schemeClr val="bg1">
                  <a:lumMod val="50000"/>
                </a:schemeClr>
              </a:solidFill>
              <a:latin typeface="Segoe UI Light"/>
            </a:endParaRPr>
          </a:p>
        </p:txBody>
      </p:sp>
      <p:sp>
        <p:nvSpPr>
          <p:cNvPr id="9" name="Rectangle 8"/>
          <p:cNvSpPr/>
          <p:nvPr/>
        </p:nvSpPr>
        <p:spPr>
          <a:xfrm>
            <a:off x="201930" y="1844510"/>
            <a:ext cx="4631962" cy="2631490"/>
          </a:xfrm>
          <a:prstGeom prst="rect">
            <a:avLst/>
          </a:prstGeom>
        </p:spPr>
        <p:txBody>
          <a:bodyPr wrap="square">
            <a:spAutoFit/>
          </a:bodyPr>
          <a:lstStyle/>
          <a:p>
            <a:r>
              <a:rPr lang="en-US" sz="1500" dirty="0"/>
              <a:t>Microsoft HoloLens es el primer </a:t>
            </a:r>
            <a:r>
              <a:rPr lang="en-US" sz="1500" dirty="0" err="1"/>
              <a:t>ordenador</a:t>
            </a:r>
            <a:r>
              <a:rPr lang="en-US" sz="1500" dirty="0"/>
              <a:t> </a:t>
            </a:r>
            <a:r>
              <a:rPr lang="en-US" sz="1500" dirty="0" err="1"/>
              <a:t>holográfico</a:t>
            </a:r>
            <a:r>
              <a:rPr lang="en-US" sz="1500" dirty="0"/>
              <a:t> con Windows 10.</a:t>
            </a:r>
          </a:p>
          <a:p>
            <a:endParaRPr lang="en-US" sz="1500" dirty="0"/>
          </a:p>
          <a:p>
            <a:r>
              <a:rPr lang="en-US" sz="1500" dirty="0"/>
              <a:t>Es </a:t>
            </a:r>
            <a:r>
              <a:rPr lang="en-US" sz="1500" dirty="0" err="1"/>
              <a:t>totalmente</a:t>
            </a:r>
            <a:r>
              <a:rPr lang="en-US" sz="1500" dirty="0"/>
              <a:t> </a:t>
            </a:r>
            <a:r>
              <a:rPr lang="en-US" sz="1500" dirty="0" err="1"/>
              <a:t>independiente</a:t>
            </a:r>
            <a:r>
              <a:rPr lang="en-US" sz="1500" dirty="0"/>
              <a:t>, no </a:t>
            </a:r>
            <a:r>
              <a:rPr lang="en-US" sz="1500" dirty="0" err="1"/>
              <a:t>necesita</a:t>
            </a:r>
            <a:r>
              <a:rPr lang="en-US" sz="1500" dirty="0"/>
              <a:t> </a:t>
            </a:r>
            <a:r>
              <a:rPr lang="en-US" sz="1500" dirty="0" err="1"/>
              <a:t>ninguna</a:t>
            </a:r>
            <a:r>
              <a:rPr lang="en-US" sz="1500" dirty="0"/>
              <a:t> </a:t>
            </a:r>
            <a:r>
              <a:rPr lang="en-US" sz="1500" dirty="0" err="1"/>
              <a:t>conexión</a:t>
            </a:r>
            <a:r>
              <a:rPr lang="en-US" sz="1500" dirty="0"/>
              <a:t> a PC, </a:t>
            </a:r>
            <a:r>
              <a:rPr lang="en-US" sz="1500" dirty="0" err="1"/>
              <a:t>teléfono</a:t>
            </a:r>
            <a:r>
              <a:rPr lang="en-US" sz="1500" dirty="0"/>
              <a:t>, etc. </a:t>
            </a:r>
          </a:p>
          <a:p>
            <a:endParaRPr lang="en-US" sz="1500" dirty="0"/>
          </a:p>
          <a:p>
            <a:r>
              <a:rPr lang="en-US" sz="1500" dirty="0"/>
              <a:t>Microsoft HoloLens </a:t>
            </a:r>
            <a:r>
              <a:rPr lang="en-US" sz="1500" dirty="0" err="1"/>
              <a:t>permite</a:t>
            </a:r>
            <a:r>
              <a:rPr lang="en-US" sz="1500" dirty="0"/>
              <a:t> </a:t>
            </a:r>
            <a:r>
              <a:rPr lang="en-US" sz="1500" dirty="0" err="1"/>
              <a:t>anclar</a:t>
            </a:r>
            <a:r>
              <a:rPr lang="en-US" sz="1500" dirty="0"/>
              <a:t> </a:t>
            </a:r>
            <a:r>
              <a:rPr lang="en-US" sz="1500" dirty="0" err="1"/>
              <a:t>hologramas</a:t>
            </a:r>
            <a:r>
              <a:rPr lang="en-US" sz="1500" dirty="0"/>
              <a:t> </a:t>
            </a:r>
            <a:r>
              <a:rPr lang="en-US" sz="1500" dirty="0" err="1"/>
              <a:t>en</a:t>
            </a:r>
            <a:r>
              <a:rPr lang="en-US" sz="1500" dirty="0"/>
              <a:t> el </a:t>
            </a:r>
            <a:r>
              <a:rPr lang="en-US" sz="1500" dirty="0" err="1"/>
              <a:t>espacio</a:t>
            </a:r>
            <a:r>
              <a:rPr lang="en-US" sz="1500" dirty="0"/>
              <a:t> real </a:t>
            </a:r>
            <a:r>
              <a:rPr lang="en-US" sz="1500" dirty="0" err="1"/>
              <a:t>físico</a:t>
            </a:r>
            <a:r>
              <a:rPr lang="en-US" sz="1500" dirty="0"/>
              <a:t> </a:t>
            </a:r>
            <a:r>
              <a:rPr lang="en-US" sz="1500" dirty="0" err="1"/>
              <a:t>ofreciendo</a:t>
            </a:r>
            <a:r>
              <a:rPr lang="en-US" sz="1500" dirty="0"/>
              <a:t> </a:t>
            </a:r>
            <a:r>
              <a:rPr lang="en-US" sz="1500" dirty="0" err="1"/>
              <a:t>una</a:t>
            </a:r>
            <a:r>
              <a:rPr lang="en-US" sz="1500" dirty="0"/>
              <a:t> </a:t>
            </a:r>
            <a:r>
              <a:rPr lang="en-US" sz="1500" dirty="0" err="1"/>
              <a:t>nueva</a:t>
            </a:r>
            <a:r>
              <a:rPr lang="en-US" sz="1500" dirty="0"/>
              <a:t> forma de </a:t>
            </a:r>
            <a:r>
              <a:rPr lang="en-US" sz="1500" dirty="0" err="1"/>
              <a:t>interacción</a:t>
            </a:r>
            <a:endParaRPr lang="en-US" sz="1500" dirty="0"/>
          </a:p>
          <a:p>
            <a:endParaRPr lang="en-US" sz="1500" dirty="0"/>
          </a:p>
          <a:p>
            <a:r>
              <a:rPr lang="en-IN" sz="1500" dirty="0"/>
              <a:t>Microsoft </a:t>
            </a:r>
            <a:r>
              <a:rPr lang="en-IN" sz="1500" dirty="0" err="1"/>
              <a:t>Hololens</a:t>
            </a:r>
            <a:r>
              <a:rPr lang="en-IN" sz="1500" dirty="0"/>
              <a:t> </a:t>
            </a:r>
            <a:r>
              <a:rPr lang="en-IN" sz="1500" dirty="0" err="1"/>
              <a:t>soporta</a:t>
            </a:r>
            <a:r>
              <a:rPr lang="en-IN" sz="1500" dirty="0"/>
              <a:t> </a:t>
            </a:r>
            <a:r>
              <a:rPr lang="en-IN" sz="1500" dirty="0" err="1"/>
              <a:t>realidad</a:t>
            </a:r>
            <a:r>
              <a:rPr lang="en-IN" sz="1500" dirty="0"/>
              <a:t> </a:t>
            </a:r>
            <a:r>
              <a:rPr lang="en-IN" sz="1500" dirty="0" err="1"/>
              <a:t>aumentada</a:t>
            </a:r>
            <a:r>
              <a:rPr lang="en-IN" sz="1500" dirty="0"/>
              <a:t>.</a:t>
            </a:r>
            <a:endParaRPr lang="en-IN"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57552" y="1256886"/>
            <a:ext cx="3571875" cy="212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52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nodeType="after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1000"/>
                                        <p:tgtEl>
                                          <p:spTgt spid="1026"/>
                                        </p:tgtEl>
                                      </p:cBhvr>
                                    </p:animEffect>
                                    <p:anim calcmode="lin" valueType="num">
                                      <p:cBhvr>
                                        <p:cTn id="23" dur="1000" fill="hold"/>
                                        <p:tgtEl>
                                          <p:spTgt spid="1026"/>
                                        </p:tgtEl>
                                        <p:attrNameLst>
                                          <p:attrName>ppt_x</p:attrName>
                                        </p:attrNameLst>
                                      </p:cBhvr>
                                      <p:tavLst>
                                        <p:tav tm="0">
                                          <p:val>
                                            <p:strVal val="#ppt_x"/>
                                          </p:val>
                                        </p:tav>
                                        <p:tav tm="100000">
                                          <p:val>
                                            <p:strVal val="#ppt_x"/>
                                          </p:val>
                                        </p:tav>
                                      </p:tavLst>
                                    </p:anim>
                                    <p:anim calcmode="lin" valueType="num">
                                      <p:cBhvr>
                                        <p:cTn id="2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a:solidFill>
                  <a:schemeClr val="tx2">
                    <a:lumMod val="10000"/>
                  </a:schemeClr>
                </a:solidFill>
              </a:rPr>
              <a:t>Hololens</a:t>
            </a:r>
            <a:endParaRPr lang="en-US" sz="2941" dirty="0">
              <a:solidFill>
                <a:schemeClr val="tx2">
                  <a:lumMod val="10000"/>
                </a:schemeClr>
              </a:solidFill>
            </a:endParaRPr>
          </a:p>
        </p:txBody>
      </p:sp>
      <p:sp>
        <p:nvSpPr>
          <p:cNvPr id="4" name="TextBox 3"/>
          <p:cNvSpPr txBox="1"/>
          <p:nvPr/>
        </p:nvSpPr>
        <p:spPr>
          <a:xfrm>
            <a:off x="213155" y="1077956"/>
            <a:ext cx="4153926" cy="579330"/>
          </a:xfrm>
          <a:prstGeom prst="rect">
            <a:avLst/>
          </a:prstGeom>
          <a:noFill/>
        </p:spPr>
        <p:txBody>
          <a:bodyPr wrap="square" lIns="134464" tIns="107571" rIns="134464" bIns="107571" rtlCol="0">
            <a:spAutoFit/>
          </a:bodyPr>
          <a:lstStyle/>
          <a:p>
            <a:pPr defTabSz="685775">
              <a:spcAft>
                <a:spcPts val="441"/>
              </a:spcAft>
              <a:defRPr/>
            </a:pPr>
            <a:r>
              <a:rPr lang="en-US" sz="2353" dirty="0" err="1">
                <a:solidFill>
                  <a:schemeClr val="bg1">
                    <a:lumMod val="50000"/>
                  </a:schemeClr>
                </a:solidFill>
                <a:latin typeface="Segoe UI Light"/>
              </a:rPr>
              <a:t>Principales</a:t>
            </a:r>
            <a:r>
              <a:rPr lang="en-US" sz="2353" dirty="0">
                <a:solidFill>
                  <a:schemeClr val="bg1">
                    <a:lumMod val="50000"/>
                  </a:schemeClr>
                </a:solidFill>
                <a:latin typeface="Segoe UI Light"/>
              </a:rPr>
              <a:t> </a:t>
            </a:r>
            <a:r>
              <a:rPr lang="en-US" sz="2353" dirty="0" err="1">
                <a:solidFill>
                  <a:schemeClr val="bg1">
                    <a:lumMod val="50000"/>
                  </a:schemeClr>
                </a:solidFill>
                <a:latin typeface="Segoe UI Light"/>
              </a:rPr>
              <a:t>características</a:t>
            </a:r>
            <a:endParaRPr lang="en-US" sz="1765" dirty="0">
              <a:solidFill>
                <a:schemeClr val="bg1">
                  <a:lumMod val="50000"/>
                </a:schemeClr>
              </a:solidFill>
              <a:latin typeface="Segoe UI Light"/>
            </a:endParaRPr>
          </a:p>
        </p:txBody>
      </p:sp>
      <p:sp>
        <p:nvSpPr>
          <p:cNvPr id="9" name="Rectangle 8"/>
          <p:cNvSpPr/>
          <p:nvPr/>
        </p:nvSpPr>
        <p:spPr>
          <a:xfrm>
            <a:off x="201930" y="1844510"/>
            <a:ext cx="4631962" cy="2308324"/>
          </a:xfrm>
          <a:prstGeom prst="rect">
            <a:avLst/>
          </a:prstGeom>
        </p:spPr>
        <p:txBody>
          <a:bodyPr wrap="square">
            <a:spAutoFit/>
          </a:bodyPr>
          <a:lstStyle/>
          <a:p>
            <a:pPr marL="342900" indent="-342900">
              <a:buFont typeface="+mj-lt"/>
              <a:buAutoNum type="arabicPeriod"/>
            </a:pPr>
            <a:r>
              <a:rPr lang="en-IN" sz="2400" dirty="0" err="1"/>
              <a:t>Cámara</a:t>
            </a:r>
            <a:endParaRPr lang="en-IN" sz="2400" dirty="0"/>
          </a:p>
          <a:p>
            <a:pPr marL="342900" indent="-342900">
              <a:buFont typeface="+mj-lt"/>
              <a:buAutoNum type="arabicPeriod"/>
            </a:pPr>
            <a:r>
              <a:rPr lang="en-IN" sz="2400" dirty="0"/>
              <a:t>PC</a:t>
            </a:r>
          </a:p>
          <a:p>
            <a:pPr marL="342900" indent="-342900">
              <a:buFont typeface="+mj-lt"/>
              <a:buAutoNum type="arabicPeriod"/>
            </a:pPr>
            <a:r>
              <a:rPr lang="en-IN" sz="2400" dirty="0" err="1"/>
              <a:t>Lentes</a:t>
            </a:r>
            <a:endParaRPr lang="en-IN" sz="2400" dirty="0"/>
          </a:p>
          <a:p>
            <a:pPr marL="342900" indent="-342900">
              <a:buFont typeface="+mj-lt"/>
              <a:buAutoNum type="arabicPeriod"/>
            </a:pPr>
            <a:r>
              <a:rPr lang="en-IN" sz="2400" dirty="0"/>
              <a:t>Audio</a:t>
            </a:r>
          </a:p>
          <a:p>
            <a:pPr marL="342900" indent="-342900">
              <a:buFont typeface="+mj-lt"/>
              <a:buAutoNum type="arabicPeriod"/>
            </a:pPr>
            <a:r>
              <a:rPr lang="en-IN" sz="2400" dirty="0" err="1"/>
              <a:t>Sensores</a:t>
            </a:r>
            <a:endParaRPr lang="en-IN" sz="2400" dirty="0"/>
          </a:p>
          <a:p>
            <a:pPr marL="342900" indent="-342900">
              <a:buFont typeface="+mj-lt"/>
              <a:buAutoNum type="arabicPeriod"/>
            </a:pPr>
            <a:r>
              <a:rPr lang="en-IN" sz="2400" dirty="0" err="1"/>
              <a:t>Botones</a:t>
            </a:r>
            <a:endParaRPr lang="en-IN" sz="2400" dirty="0"/>
          </a:p>
        </p:txBody>
      </p:sp>
      <p:pic>
        <p:nvPicPr>
          <p:cNvPr id="6" name="Content Placeholder 4" descr="ff_hololens_2.png"/>
          <p:cNvPicPr>
            <a:picLocks noGrp="1" noChangeAspect="1"/>
          </p:cNvPicPr>
          <p:nvPr/>
        </p:nvPicPr>
        <p:blipFill>
          <a:blip r:embed="rId3" cstate="print"/>
          <a:stretch>
            <a:fillRect/>
          </a:stretch>
        </p:blipFill>
        <p:spPr>
          <a:xfrm>
            <a:off x="5554370" y="1657269"/>
            <a:ext cx="3028950" cy="1219069"/>
          </a:xfrm>
          <a:prstGeom prst="rect">
            <a:avLst/>
          </a:prstGeom>
        </p:spPr>
      </p:pic>
    </p:spTree>
    <p:extLst>
      <p:ext uri="{BB962C8B-B14F-4D97-AF65-F5344CB8AC3E}">
        <p14:creationId xmlns:p14="http://schemas.microsoft.com/office/powerpoint/2010/main" val="276248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154" y="153591"/>
            <a:ext cx="8526033" cy="736997"/>
          </a:xfrm>
        </p:spPr>
        <p:txBody>
          <a:bodyPr/>
          <a:lstStyle/>
          <a:p>
            <a:r>
              <a:rPr lang="en-US" dirty="0">
                <a:solidFill>
                  <a:schemeClr val="tx2">
                    <a:lumMod val="10000"/>
                  </a:schemeClr>
                </a:solidFill>
              </a:rPr>
              <a:t>Hololens</a:t>
            </a:r>
            <a:endParaRPr lang="en-US" sz="2941" dirty="0">
              <a:solidFill>
                <a:schemeClr val="tx2">
                  <a:lumMod val="10000"/>
                </a:schemeClr>
              </a:solidFill>
            </a:endParaRPr>
          </a:p>
        </p:txBody>
      </p:sp>
      <p:sp>
        <p:nvSpPr>
          <p:cNvPr id="4" name="TextBox 3"/>
          <p:cNvSpPr txBox="1"/>
          <p:nvPr/>
        </p:nvSpPr>
        <p:spPr>
          <a:xfrm>
            <a:off x="213155" y="1077956"/>
            <a:ext cx="4153926" cy="579330"/>
          </a:xfrm>
          <a:prstGeom prst="rect">
            <a:avLst/>
          </a:prstGeom>
          <a:noFill/>
        </p:spPr>
        <p:txBody>
          <a:bodyPr wrap="square" lIns="134464" tIns="107571" rIns="134464" bIns="107571" rtlCol="0">
            <a:spAutoFit/>
          </a:bodyPr>
          <a:lstStyle/>
          <a:p>
            <a:pPr defTabSz="685775">
              <a:spcAft>
                <a:spcPts val="441"/>
              </a:spcAft>
              <a:defRPr/>
            </a:pPr>
            <a:r>
              <a:rPr lang="en-US" sz="2353" dirty="0" err="1">
                <a:solidFill>
                  <a:schemeClr val="bg1">
                    <a:lumMod val="50000"/>
                  </a:schemeClr>
                </a:solidFill>
                <a:latin typeface="Segoe UI Light"/>
              </a:rPr>
              <a:t>Características</a:t>
            </a:r>
            <a:endParaRPr lang="en-US" sz="1765" dirty="0">
              <a:solidFill>
                <a:schemeClr val="bg1">
                  <a:lumMod val="50000"/>
                </a:schemeClr>
              </a:solidFill>
              <a:latin typeface="Segoe UI Light"/>
            </a:endParaRPr>
          </a:p>
        </p:txBody>
      </p:sp>
      <p:sp>
        <p:nvSpPr>
          <p:cNvPr id="9" name="Rectangle 8"/>
          <p:cNvSpPr/>
          <p:nvPr/>
        </p:nvSpPr>
        <p:spPr>
          <a:xfrm>
            <a:off x="213156" y="1844637"/>
            <a:ext cx="4631962" cy="2631490"/>
          </a:xfrm>
          <a:prstGeom prst="rect">
            <a:avLst/>
          </a:prstGeom>
        </p:spPr>
        <p:txBody>
          <a:bodyPr wrap="square">
            <a:spAutoFit/>
          </a:bodyPr>
          <a:lstStyle/>
          <a:p>
            <a:r>
              <a:rPr lang="es-ES" sz="1500" dirty="0"/>
              <a:t>Intel </a:t>
            </a:r>
            <a:r>
              <a:rPr lang="es-ES" sz="1500" dirty="0" err="1"/>
              <a:t>Atom</a:t>
            </a:r>
            <a:r>
              <a:rPr lang="es-ES" sz="1500" dirty="0"/>
              <a:t> x5-Z8100</a:t>
            </a:r>
          </a:p>
          <a:p>
            <a:r>
              <a:rPr lang="es-ES" sz="1500" dirty="0"/>
              <a:t>2 GB RAM</a:t>
            </a:r>
          </a:p>
          <a:p>
            <a:r>
              <a:rPr lang="es-ES" sz="1500" dirty="0"/>
              <a:t>64 GB HDD (54GB espacio libre)</a:t>
            </a:r>
          </a:p>
          <a:p>
            <a:r>
              <a:rPr lang="es-ES" sz="1500" dirty="0"/>
              <a:t>4 cámaras de entorno (“Kinect”)</a:t>
            </a:r>
          </a:p>
          <a:p>
            <a:r>
              <a:rPr lang="es-ES" sz="1500" dirty="0"/>
              <a:t>4 Micrófonos (2 laterales cancelación ruido)</a:t>
            </a:r>
          </a:p>
          <a:p>
            <a:r>
              <a:rPr lang="es-ES" sz="1500" dirty="0"/>
              <a:t>GPU/HPU</a:t>
            </a:r>
          </a:p>
          <a:p>
            <a:r>
              <a:rPr lang="es-ES" sz="1500" dirty="0"/>
              <a:t>2-3h duración batería (uso intenso entorno a 2h)</a:t>
            </a:r>
          </a:p>
          <a:p>
            <a:r>
              <a:rPr lang="es-ES" sz="1500" dirty="0"/>
              <a:t>Windows 10 32 bits</a:t>
            </a:r>
          </a:p>
          <a:p>
            <a:endParaRPr lang="es-ES" sz="1500" dirty="0"/>
          </a:p>
          <a:p>
            <a:r>
              <a:rPr lang="es-ES" sz="1500" dirty="0"/>
              <a:t>Apps oscilan entre 20MB  200MB.</a:t>
            </a:r>
          </a:p>
          <a:p>
            <a:endParaRPr lang="en-IN" sz="1500" dirty="0"/>
          </a:p>
        </p:txBody>
      </p:sp>
      <p:pic>
        <p:nvPicPr>
          <p:cNvPr id="3074" name="Picture 2" descr="Holo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704" y="1657286"/>
            <a:ext cx="4429125" cy="239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82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par>
                                <p:cTn id="39" presetID="42" presetClass="entr" presetSubtype="0" fill="hold" nodeType="withEffect">
                                  <p:stCondLst>
                                    <p:cond delay="0"/>
                                  </p:stCondLst>
                                  <p:childTnLst>
                                    <p:set>
                                      <p:cBhvr>
                                        <p:cTn id="40" dur="1" fill="hold">
                                          <p:stCondLst>
                                            <p:cond delay="0"/>
                                          </p:stCondLst>
                                        </p:cTn>
                                        <p:tgtEl>
                                          <p:spTgt spid="3074"/>
                                        </p:tgtEl>
                                        <p:attrNameLst>
                                          <p:attrName>style.visibility</p:attrName>
                                        </p:attrNameLst>
                                      </p:cBhvr>
                                      <p:to>
                                        <p:strVal val="visible"/>
                                      </p:to>
                                    </p:set>
                                    <p:animEffect transition="in" filter="fade">
                                      <p:cBhvr>
                                        <p:cTn id="41" dur="1000"/>
                                        <p:tgtEl>
                                          <p:spTgt spid="3074"/>
                                        </p:tgtEl>
                                      </p:cBhvr>
                                    </p:animEffect>
                                    <p:anim calcmode="lin" valueType="num">
                                      <p:cBhvr>
                                        <p:cTn id="42" dur="1000" fill="hold"/>
                                        <p:tgtEl>
                                          <p:spTgt spid="3074"/>
                                        </p:tgtEl>
                                        <p:attrNameLst>
                                          <p:attrName>ppt_x</p:attrName>
                                        </p:attrNameLst>
                                      </p:cBhvr>
                                      <p:tavLst>
                                        <p:tav tm="0">
                                          <p:val>
                                            <p:strVal val="#ppt_x"/>
                                          </p:val>
                                        </p:tav>
                                        <p:tav tm="100000">
                                          <p:val>
                                            <p:strVal val="#ppt_x"/>
                                          </p:val>
                                        </p:tav>
                                      </p:tavLst>
                                    </p:anim>
                                    <p:anim calcmode="lin" valueType="num">
                                      <p:cBhvr>
                                        <p:cTn id="43"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3">
            <a:extLst>
              <a:ext uri="{28A0092B-C50C-407E-A947-70E740481C1C}">
                <a14:useLocalDpi xmlns:a14="http://schemas.microsoft.com/office/drawing/2010/main" val="0"/>
              </a:ext>
            </a:extLst>
          </a:blip>
          <a:srcRect r="37609"/>
          <a:stretch/>
        </p:blipFill>
        <p:spPr>
          <a:xfrm>
            <a:off x="1" y="-64129"/>
            <a:ext cx="4092150" cy="4826948"/>
          </a:xfrm>
          <a:prstGeom prst="rect">
            <a:avLst/>
          </a:prstGeom>
        </p:spPr>
      </p:pic>
      <p:pic>
        <p:nvPicPr>
          <p:cNvPr id="5"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5334" y="1941"/>
            <a:ext cx="4738666" cy="4760878"/>
          </a:xfrm>
          <a:prstGeom prst="rect">
            <a:avLst/>
          </a:prstGeom>
        </p:spPr>
      </p:pic>
    </p:spTree>
    <p:extLst>
      <p:ext uri="{BB962C8B-B14F-4D97-AF65-F5344CB8AC3E}">
        <p14:creationId xmlns:p14="http://schemas.microsoft.com/office/powerpoint/2010/main" val="19778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a:solidFill>
                  <a:schemeClr val="tx1"/>
                </a:solidFill>
              </a:rPr>
              <a:t>Un </a:t>
            </a:r>
            <a:r>
              <a:rPr lang="en-US" sz="4500" dirty="0" err="1">
                <a:solidFill>
                  <a:schemeClr val="tx1"/>
                </a:solidFill>
              </a:rPr>
              <a:t>vistazo</a:t>
            </a:r>
            <a:r>
              <a:rPr lang="en-US" sz="4500" dirty="0">
                <a:solidFill>
                  <a:schemeClr val="tx1"/>
                </a:solidFill>
              </a:rPr>
              <a:t> a las HoloLens</a:t>
            </a:r>
          </a:p>
        </p:txBody>
      </p:sp>
    </p:spTree>
    <p:extLst>
      <p:ext uri="{BB962C8B-B14F-4D97-AF65-F5344CB8AC3E}">
        <p14:creationId xmlns:p14="http://schemas.microsoft.com/office/powerpoint/2010/main" val="61202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Desarrollo</a:t>
            </a:r>
          </a:p>
        </p:txBody>
      </p:sp>
    </p:spTree>
    <p:extLst>
      <p:ext uri="{BB962C8B-B14F-4D97-AF65-F5344CB8AC3E}">
        <p14:creationId xmlns:p14="http://schemas.microsoft.com/office/powerpoint/2010/main" val="4208943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a:solidFill>
                  <a:schemeClr val="bg2">
                    <a:lumMod val="10000"/>
                  </a:schemeClr>
                </a:solidFill>
              </a:rPr>
              <a:t>Desarrollo</a:t>
            </a:r>
            <a:endParaRPr lang="en-US" sz="2941" dirty="0">
              <a:solidFill>
                <a:schemeClr val="bg2">
                  <a:lumMod val="10000"/>
                </a:schemeClr>
              </a:solidFill>
            </a:endParaRPr>
          </a:p>
        </p:txBody>
      </p:sp>
      <p:sp>
        <p:nvSpPr>
          <p:cNvPr id="9" name="Rectangle 8"/>
          <p:cNvSpPr/>
          <p:nvPr/>
        </p:nvSpPr>
        <p:spPr>
          <a:xfrm>
            <a:off x="201930" y="1063378"/>
            <a:ext cx="8238686" cy="2025939"/>
          </a:xfrm>
          <a:prstGeom prst="rect">
            <a:avLst/>
          </a:prstGeom>
        </p:spPr>
        <p:txBody>
          <a:bodyPr wrap="square">
            <a:spAutoFit/>
          </a:bodyPr>
          <a:lstStyle/>
          <a:p>
            <a:r>
              <a:rPr lang="es-ES" sz="1800" dirty="0">
                <a:solidFill>
                  <a:srgbClr val="7F7F7F"/>
                </a:solidFill>
                <a:latin typeface="Segoe UI Light (Cuerpo)"/>
                <a:cs typeface="Helvetica Neue Light"/>
              </a:rPr>
              <a:t>El SDK:</a:t>
            </a:r>
          </a:p>
          <a:p>
            <a:pPr marL="342900" indent="-342900">
              <a:buFont typeface="Arial" charset="0"/>
              <a:buChar char="•"/>
            </a:pPr>
            <a:r>
              <a:rPr lang="es-ES" sz="1800" dirty="0">
                <a:solidFill>
                  <a:srgbClr val="7F7F7F"/>
                </a:solidFill>
                <a:latin typeface="Segoe UI Light (Cuerpo)"/>
                <a:cs typeface="Helvetica Neue Light"/>
              </a:rPr>
              <a:t>Plantillas Visual Studio</a:t>
            </a:r>
          </a:p>
          <a:p>
            <a:pPr marL="342900" indent="-342900">
              <a:buFont typeface="Arial" charset="0"/>
              <a:buChar char="•"/>
            </a:pPr>
            <a:r>
              <a:rPr lang="es-ES" sz="1800" dirty="0">
                <a:solidFill>
                  <a:srgbClr val="7F7F7F"/>
                </a:solidFill>
                <a:latin typeface="Segoe UI Light (Cuerpo)"/>
                <a:cs typeface="Helvetica Neue Light"/>
              </a:rPr>
              <a:t>Emulador </a:t>
            </a:r>
          </a:p>
          <a:p>
            <a:pPr marL="342900" indent="-342900">
              <a:buFont typeface="Arial" charset="0"/>
              <a:buChar char="•"/>
            </a:pPr>
            <a:r>
              <a:rPr lang="es-ES" sz="1800" dirty="0" err="1">
                <a:solidFill>
                  <a:srgbClr val="7F7F7F"/>
                </a:solidFill>
                <a:latin typeface="Segoe UI Light (Cuerpo)"/>
                <a:cs typeface="Helvetica Neue Light"/>
              </a:rPr>
              <a:t>Unity</a:t>
            </a:r>
            <a:r>
              <a:rPr lang="es-ES" sz="1800" dirty="0">
                <a:solidFill>
                  <a:srgbClr val="7F7F7F"/>
                </a:solidFill>
                <a:latin typeface="Segoe UI Light (Cuerpo)"/>
                <a:cs typeface="Helvetica Neue Light"/>
              </a:rPr>
              <a:t> 5.4 para </a:t>
            </a:r>
            <a:r>
              <a:rPr lang="es-ES" sz="1800" dirty="0" err="1">
                <a:solidFill>
                  <a:srgbClr val="7F7F7F"/>
                </a:solidFill>
                <a:latin typeface="Segoe UI Light (Cuerpo)"/>
                <a:cs typeface="Helvetica Neue Light"/>
              </a:rPr>
              <a:t>HoloLens</a:t>
            </a:r>
            <a:endParaRPr lang="es-ES" sz="1800" dirty="0">
              <a:solidFill>
                <a:srgbClr val="7F7F7F"/>
              </a:solidFill>
              <a:latin typeface="Segoe UI Light (Cuerpo)"/>
              <a:cs typeface="Helvetica Neue Light"/>
            </a:endParaRPr>
          </a:p>
          <a:p>
            <a:endParaRPr lang="es-ES" sz="1800" dirty="0">
              <a:solidFill>
                <a:srgbClr val="7F7F7F"/>
              </a:solidFill>
              <a:latin typeface="Segoe UI Light (Cuerpo)"/>
              <a:cs typeface="Helvetica Neue Light"/>
            </a:endParaRPr>
          </a:p>
          <a:p>
            <a:endParaRPr lang="en-IN" sz="1800" dirty="0"/>
          </a:p>
          <a:p>
            <a:pPr defTabSz="685775">
              <a:spcAft>
                <a:spcPts val="441"/>
              </a:spcAft>
              <a:defRPr/>
            </a:pPr>
            <a:endParaRPr lang="en-US" sz="1765" dirty="0">
              <a:solidFill>
                <a:schemeClr val="bg1">
                  <a:lumMod val="50000"/>
                </a:schemeClr>
              </a:solidFill>
              <a:latin typeface="Segoe UI Light"/>
            </a:endParaRPr>
          </a:p>
        </p:txBody>
      </p:sp>
    </p:spTree>
    <p:extLst>
      <p:ext uri="{BB962C8B-B14F-4D97-AF65-F5344CB8AC3E}">
        <p14:creationId xmlns:p14="http://schemas.microsoft.com/office/powerpoint/2010/main" val="342824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6930" y="153591"/>
            <a:ext cx="8512257" cy="736997"/>
          </a:xfrm>
        </p:spPr>
        <p:txBody>
          <a:bodyPr/>
          <a:lstStyle/>
          <a:p>
            <a:r>
              <a:rPr lang="en-US" dirty="0">
                <a:solidFill>
                  <a:schemeClr val="bg2">
                    <a:lumMod val="10000"/>
                  </a:schemeClr>
                </a:solidFill>
              </a:rPr>
              <a:t>El </a:t>
            </a:r>
            <a:r>
              <a:rPr lang="en-US" dirty="0" err="1">
                <a:solidFill>
                  <a:schemeClr val="bg2">
                    <a:lumMod val="10000"/>
                  </a:schemeClr>
                </a:solidFill>
              </a:rPr>
              <a:t>emulador</a:t>
            </a:r>
            <a:endParaRPr lang="en-US" sz="2941" dirty="0">
              <a:solidFill>
                <a:schemeClr val="bg2">
                  <a:lumMod val="10000"/>
                </a:schemeClr>
              </a:solidFill>
            </a:endParaRPr>
          </a:p>
        </p:txBody>
      </p:sp>
      <p:pic>
        <p:nvPicPr>
          <p:cNvPr id="1026" name="Picture 2" descr="https://az835927.vo.msecnd.net/sites/holographic/resources/images/Emula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947" y="890588"/>
            <a:ext cx="5906651" cy="367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8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a:solidFill>
                  <a:schemeClr val="bg2">
                    <a:lumMod val="10000"/>
                  </a:schemeClr>
                </a:solidFill>
              </a:rPr>
              <a:t>El </a:t>
            </a:r>
            <a:r>
              <a:rPr lang="en-US" dirty="0" err="1">
                <a:solidFill>
                  <a:schemeClr val="bg2">
                    <a:lumMod val="10000"/>
                  </a:schemeClr>
                </a:solidFill>
              </a:rPr>
              <a:t>emulador</a:t>
            </a:r>
            <a:endParaRPr lang="en-US" sz="2941" dirty="0">
              <a:solidFill>
                <a:schemeClr val="bg2">
                  <a:lumMod val="10000"/>
                </a:schemeClr>
              </a:solidFill>
            </a:endParaRPr>
          </a:p>
        </p:txBody>
      </p:sp>
      <p:sp>
        <p:nvSpPr>
          <p:cNvPr id="9" name="Rectangle 8"/>
          <p:cNvSpPr/>
          <p:nvPr/>
        </p:nvSpPr>
        <p:spPr>
          <a:xfrm>
            <a:off x="201930" y="1063378"/>
            <a:ext cx="8238686" cy="2856936"/>
          </a:xfrm>
          <a:prstGeom prst="rect">
            <a:avLst/>
          </a:prstGeom>
        </p:spPr>
        <p:txBody>
          <a:bodyPr wrap="square">
            <a:spAutoFit/>
          </a:bodyPr>
          <a:lstStyle/>
          <a:p>
            <a:r>
              <a:rPr lang="es-ES" sz="1800" dirty="0">
                <a:solidFill>
                  <a:srgbClr val="7F7F7F"/>
                </a:solidFill>
                <a:latin typeface="Helvetica Neue Light"/>
                <a:cs typeface="Helvetica Neue Light"/>
              </a:rPr>
              <a:t>Requisitos:</a:t>
            </a:r>
          </a:p>
          <a:p>
            <a:pPr marL="342900" indent="-342900">
              <a:buFont typeface="Arial" charset="0"/>
              <a:buChar char="•"/>
            </a:pPr>
            <a:r>
              <a:rPr lang="es-ES" sz="1800" dirty="0" err="1">
                <a:solidFill>
                  <a:srgbClr val="7F7F7F"/>
                </a:solidFill>
                <a:latin typeface="Helvetica Neue Light"/>
                <a:cs typeface="Helvetica Neue Light"/>
              </a:rPr>
              <a:t>Hyper</a:t>
            </a:r>
            <a:r>
              <a:rPr lang="es-ES" sz="1800" dirty="0">
                <a:solidFill>
                  <a:srgbClr val="7F7F7F"/>
                </a:solidFill>
                <a:latin typeface="Helvetica Neue Light"/>
                <a:cs typeface="Helvetica Neue Light"/>
              </a:rPr>
              <a:t>-V</a:t>
            </a:r>
          </a:p>
          <a:p>
            <a:pPr marL="342900" indent="-342900">
              <a:buFont typeface="Arial" charset="0"/>
              <a:buChar char="•"/>
            </a:pPr>
            <a:r>
              <a:rPr lang="es-ES" sz="1800" dirty="0">
                <a:solidFill>
                  <a:srgbClr val="7F7F7F"/>
                </a:solidFill>
                <a:latin typeface="Helvetica Neue Light"/>
                <a:cs typeface="Helvetica Neue Light"/>
              </a:rPr>
              <a:t>64Bits</a:t>
            </a:r>
          </a:p>
          <a:p>
            <a:pPr marL="342900" indent="-342900">
              <a:buFont typeface="Arial" charset="0"/>
              <a:buChar char="•"/>
            </a:pPr>
            <a:r>
              <a:rPr lang="es-ES" sz="1800" dirty="0">
                <a:solidFill>
                  <a:srgbClr val="7F7F7F"/>
                </a:solidFill>
                <a:latin typeface="Helvetica Neue Light"/>
                <a:cs typeface="Helvetica Neue Light"/>
              </a:rPr>
              <a:t>Soporte para </a:t>
            </a:r>
            <a:r>
              <a:rPr lang="es-ES" sz="1800" dirty="0" err="1">
                <a:solidFill>
                  <a:srgbClr val="7F7F7F"/>
                </a:solidFill>
                <a:latin typeface="Helvetica Neue Light"/>
                <a:cs typeface="Helvetica Neue Light"/>
              </a:rPr>
              <a:t>DirectX</a:t>
            </a:r>
            <a:r>
              <a:rPr lang="es-ES" sz="1800" dirty="0">
                <a:solidFill>
                  <a:srgbClr val="7F7F7F"/>
                </a:solidFill>
                <a:latin typeface="Helvetica Neue Light"/>
                <a:cs typeface="Helvetica Neue Light"/>
              </a:rPr>
              <a:t> 10</a:t>
            </a:r>
          </a:p>
          <a:p>
            <a:endParaRPr lang="es-ES" sz="1800" dirty="0">
              <a:solidFill>
                <a:srgbClr val="7F7F7F"/>
              </a:solidFill>
              <a:latin typeface="Helvetica Neue Light"/>
              <a:cs typeface="Helvetica Neue Light"/>
            </a:endParaRPr>
          </a:p>
          <a:p>
            <a:r>
              <a:rPr lang="es-ES" sz="1800" dirty="0">
                <a:solidFill>
                  <a:srgbClr val="7F7F7F"/>
                </a:solidFill>
                <a:latin typeface="Helvetica Neue Light"/>
                <a:cs typeface="Helvetica Neue Light"/>
              </a:rPr>
              <a:t>Podemos interactuar usando el ratón para emular el movimiento de la cabeza, el </a:t>
            </a:r>
            <a:r>
              <a:rPr lang="es-ES" sz="1800" dirty="0" err="1">
                <a:solidFill>
                  <a:srgbClr val="7F7F7F"/>
                </a:solidFill>
                <a:latin typeface="Helvetica Neue Light"/>
                <a:cs typeface="Helvetica Neue Light"/>
              </a:rPr>
              <a:t>gaze</a:t>
            </a:r>
            <a:r>
              <a:rPr lang="es-ES" sz="1800" dirty="0">
                <a:solidFill>
                  <a:srgbClr val="7F7F7F"/>
                </a:solidFill>
                <a:latin typeface="Helvetica Neue Light"/>
                <a:cs typeface="Helvetica Neue Light"/>
              </a:rPr>
              <a:t> y la acción.</a:t>
            </a:r>
          </a:p>
          <a:p>
            <a:endParaRPr lang="es-ES" sz="1800" dirty="0">
              <a:solidFill>
                <a:srgbClr val="7F7F7F"/>
              </a:solidFill>
              <a:latin typeface="Helvetica Neue Light"/>
              <a:cs typeface="Helvetica Neue Light"/>
            </a:endParaRPr>
          </a:p>
          <a:p>
            <a:r>
              <a:rPr lang="es-ES" sz="1800" dirty="0">
                <a:solidFill>
                  <a:srgbClr val="7F7F7F"/>
                </a:solidFill>
                <a:latin typeface="Helvetica Neue Light"/>
                <a:cs typeface="Helvetica Neue Light"/>
              </a:rPr>
              <a:t>También podemos usar el teclado para ejecutar acciones.</a:t>
            </a:r>
            <a:endParaRPr lang="en-IN" sz="1800" dirty="0"/>
          </a:p>
          <a:p>
            <a:pPr defTabSz="685775">
              <a:spcAft>
                <a:spcPts val="441"/>
              </a:spcAft>
              <a:defRPr/>
            </a:pPr>
            <a:endParaRPr lang="en-US" sz="1765" dirty="0">
              <a:solidFill>
                <a:schemeClr val="bg1">
                  <a:lumMod val="50000"/>
                </a:schemeClr>
              </a:solidFill>
              <a:latin typeface="Segoe UI Light"/>
            </a:endParaRPr>
          </a:p>
        </p:txBody>
      </p:sp>
    </p:spTree>
    <p:extLst>
      <p:ext uri="{BB962C8B-B14F-4D97-AF65-F5344CB8AC3E}">
        <p14:creationId xmlns:p14="http://schemas.microsoft.com/office/powerpoint/2010/main" val="3998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0522" y="813218"/>
            <a:ext cx="8315113" cy="485898"/>
          </a:xfrm>
        </p:spPr>
        <p:txBody>
          <a:bodyPr/>
          <a:lstStyle/>
          <a:p>
            <a:r>
              <a:rPr lang="en-US" sz="3234" dirty="0">
                <a:solidFill>
                  <a:schemeClr val="bg2"/>
                </a:solidFill>
                <a:latin typeface="+mn-lt"/>
              </a:rPr>
              <a:t>Javier Suárez Ruiz</a:t>
            </a:r>
          </a:p>
        </p:txBody>
      </p:sp>
      <p:sp>
        <p:nvSpPr>
          <p:cNvPr id="4" name="Text Placeholder 4"/>
          <p:cNvSpPr>
            <a:spLocks noGrp="1"/>
          </p:cNvSpPr>
          <p:nvPr/>
        </p:nvSpPr>
        <p:spPr>
          <a:xfrm>
            <a:off x="370522" y="1439216"/>
            <a:ext cx="4379684" cy="2799333"/>
          </a:xfrm>
          <a:prstGeom prst="rect">
            <a:avLst/>
          </a:prstGeom>
        </p:spPr>
        <p:txBody>
          <a:bodyPr vert="horz" lIns="91427" tIns="0" rIns="91427" bIns="4571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71" dirty="0" err="1">
                <a:solidFill>
                  <a:schemeClr val="bg2">
                    <a:lumMod val="25000"/>
                  </a:schemeClr>
                </a:solidFill>
              </a:rPr>
              <a:t>Trabajo</a:t>
            </a:r>
            <a:r>
              <a:rPr lang="en-US" sz="1471" dirty="0">
                <a:solidFill>
                  <a:schemeClr val="bg2">
                    <a:lumMod val="25000"/>
                  </a:schemeClr>
                </a:solidFill>
              </a:rPr>
              <a:t> </a:t>
            </a:r>
            <a:r>
              <a:rPr lang="en-US" sz="1471" dirty="0" err="1">
                <a:solidFill>
                  <a:schemeClr val="bg2">
                    <a:lumMod val="25000"/>
                  </a:schemeClr>
                </a:solidFill>
              </a:rPr>
              <a:t>en</a:t>
            </a:r>
            <a:r>
              <a:rPr lang="en-US" sz="1471" dirty="0">
                <a:solidFill>
                  <a:schemeClr val="bg2">
                    <a:lumMod val="25000"/>
                  </a:schemeClr>
                </a:solidFill>
              </a:rPr>
              <a:t> Plain Concepts</a:t>
            </a:r>
            <a:endParaRPr lang="en-US" sz="1176" i="1" dirty="0">
              <a:solidFill>
                <a:schemeClr val="bg2">
                  <a:lumMod val="25000"/>
                </a:schemeClr>
              </a:solidFill>
            </a:endParaRPr>
          </a:p>
          <a:p>
            <a:r>
              <a:rPr lang="en-US" sz="2059" dirty="0">
                <a:solidFill>
                  <a:schemeClr val="bg2">
                    <a:lumMod val="25000"/>
                  </a:schemeClr>
                </a:solidFill>
              </a:rPr>
              <a:t>Microsoft MVP</a:t>
            </a:r>
          </a:p>
          <a:p>
            <a:r>
              <a:rPr lang="en-US" sz="2059" dirty="0">
                <a:solidFill>
                  <a:schemeClr val="bg2">
                    <a:lumMod val="25000"/>
                  </a:schemeClr>
                </a:solidFill>
              </a:rPr>
              <a:t>Xamarin MVP</a:t>
            </a:r>
          </a:p>
          <a:p>
            <a:endParaRPr lang="en-US" sz="1500" dirty="0">
              <a:solidFill>
                <a:schemeClr val="bg2">
                  <a:lumMod val="25000"/>
                </a:schemeClr>
              </a:solidFill>
            </a:endParaRPr>
          </a:p>
          <a:p>
            <a:pPr marL="285702" indent="-285702">
              <a:buFont typeface="Arial" panose="020B0604020202020204" pitchFamily="34" charset="0"/>
              <a:buChar char="•"/>
            </a:pPr>
            <a:r>
              <a:rPr lang="en-US" sz="1500" dirty="0">
                <a:solidFill>
                  <a:schemeClr val="bg2">
                    <a:lumMod val="25000"/>
                  </a:schemeClr>
                </a:solidFill>
              </a:rPr>
              <a:t>Blog: </a:t>
            </a:r>
            <a:r>
              <a:rPr lang="en-US" sz="1500" dirty="0">
                <a:solidFill>
                  <a:schemeClr val="bg2"/>
                </a:solidFill>
                <a:hlinkClick r:id="rId3"/>
              </a:rPr>
              <a:t>http://geeks.ms/blogs/jsuarez</a:t>
            </a:r>
            <a:endParaRPr lang="en-US" sz="1500" dirty="0">
              <a:solidFill>
                <a:schemeClr val="bg2"/>
              </a:solidFill>
            </a:endParaRPr>
          </a:p>
          <a:p>
            <a:pPr marL="285702" indent="-285702">
              <a:buFont typeface="Arial" panose="020B0604020202020204" pitchFamily="34" charset="0"/>
              <a:buChar char="•"/>
            </a:pPr>
            <a:r>
              <a:rPr lang="en-US" sz="1500" dirty="0">
                <a:solidFill>
                  <a:schemeClr val="bg2">
                    <a:lumMod val="25000"/>
                  </a:schemeClr>
                </a:solidFill>
              </a:rPr>
              <a:t>Email: </a:t>
            </a:r>
            <a:r>
              <a:rPr lang="en-US" sz="1500" dirty="0">
                <a:solidFill>
                  <a:schemeClr val="bg2">
                    <a:lumMod val="25000"/>
                  </a:schemeClr>
                </a:solidFill>
                <a:hlinkClick r:id="rId4"/>
              </a:rPr>
              <a:t>javiersuarezruiz@hotmail.com</a:t>
            </a:r>
            <a:endParaRPr lang="en-US" sz="1500" dirty="0">
              <a:solidFill>
                <a:schemeClr val="bg2">
                  <a:lumMod val="25000"/>
                </a:schemeClr>
              </a:solidFill>
            </a:endParaRPr>
          </a:p>
          <a:p>
            <a:pPr marL="285702" indent="-285702">
              <a:buFont typeface="Arial" panose="020B0604020202020204" pitchFamily="34" charset="0"/>
              <a:buChar char="•"/>
            </a:pPr>
            <a:r>
              <a:rPr lang="en-US" sz="1500" dirty="0">
                <a:solidFill>
                  <a:schemeClr val="bg2">
                    <a:lumMod val="25000"/>
                  </a:schemeClr>
                </a:solidFill>
              </a:rPr>
              <a:t>Twitter: @</a:t>
            </a:r>
            <a:r>
              <a:rPr lang="en-US" sz="1500" dirty="0" err="1">
                <a:solidFill>
                  <a:schemeClr val="bg2">
                    <a:lumMod val="25000"/>
                  </a:schemeClr>
                </a:solidFill>
              </a:rPr>
              <a:t>jsuarezruiz</a:t>
            </a:r>
            <a:endParaRPr lang="en-US" sz="1500" dirty="0">
              <a:solidFill>
                <a:schemeClr val="bg2">
                  <a:lumMod val="25000"/>
                </a:schemeClr>
              </a:solidFill>
            </a:endParaRPr>
          </a:p>
          <a:p>
            <a:endParaRPr lang="en-US" sz="1500" dirty="0">
              <a:solidFill>
                <a:schemeClr val="accent1"/>
              </a:solidFill>
            </a:endParaRPr>
          </a:p>
        </p:txBody>
      </p:sp>
      <p:pic>
        <p:nvPicPr>
          <p:cNvPr id="2" name="Imagen 1"/>
          <p:cNvPicPr>
            <a:picLocks noChangeAspect="1"/>
          </p:cNvPicPr>
          <p:nvPr/>
        </p:nvPicPr>
        <p:blipFill>
          <a:blip r:embed="rId5"/>
          <a:stretch>
            <a:fillRect/>
          </a:stretch>
        </p:blipFill>
        <p:spPr>
          <a:xfrm>
            <a:off x="4750206" y="0"/>
            <a:ext cx="7715250" cy="5143500"/>
          </a:xfrm>
          <a:prstGeom prst="rect">
            <a:avLst/>
          </a:prstGeom>
        </p:spPr>
      </p:pic>
    </p:spTree>
    <p:extLst>
      <p:ext uri="{BB962C8B-B14F-4D97-AF65-F5344CB8AC3E}">
        <p14:creationId xmlns:p14="http://schemas.microsoft.com/office/powerpoint/2010/main" val="26613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err="1">
                <a:solidFill>
                  <a:schemeClr val="bg2">
                    <a:lumMod val="10000"/>
                  </a:schemeClr>
                </a:solidFill>
              </a:rPr>
              <a:t>Plantillas</a:t>
            </a:r>
            <a:endParaRPr lang="en-US" sz="2941" dirty="0">
              <a:solidFill>
                <a:schemeClr val="bg2">
                  <a:lumMod val="10000"/>
                </a:schemeClr>
              </a:solidFill>
            </a:endParaRPr>
          </a:p>
        </p:txBody>
      </p:sp>
      <p:sp>
        <p:nvSpPr>
          <p:cNvPr id="9" name="Rectangle 8"/>
          <p:cNvSpPr/>
          <p:nvPr/>
        </p:nvSpPr>
        <p:spPr>
          <a:xfrm>
            <a:off x="201930" y="890715"/>
            <a:ext cx="8238686" cy="923330"/>
          </a:xfrm>
          <a:prstGeom prst="rect">
            <a:avLst/>
          </a:prstGeom>
        </p:spPr>
        <p:txBody>
          <a:bodyPr wrap="square">
            <a:spAutoFit/>
          </a:bodyPr>
          <a:lstStyle/>
          <a:p>
            <a:r>
              <a:rPr lang="es-ES" sz="1800" b="1" dirty="0" err="1">
                <a:solidFill>
                  <a:srgbClr val="7F7F7F"/>
                </a:solidFill>
                <a:latin typeface="Helvetica Neue Light"/>
                <a:cs typeface="Helvetica Neue Light"/>
              </a:rPr>
              <a:t>Holographic</a:t>
            </a:r>
            <a:r>
              <a:rPr lang="es-ES" sz="1800" b="1" dirty="0">
                <a:solidFill>
                  <a:srgbClr val="7F7F7F"/>
                </a:solidFill>
                <a:latin typeface="Helvetica Neue Light"/>
                <a:cs typeface="Helvetica Neue Light"/>
              </a:rPr>
              <a:t> </a:t>
            </a:r>
            <a:r>
              <a:rPr lang="es-ES" sz="1800" b="1" dirty="0" err="1">
                <a:solidFill>
                  <a:srgbClr val="7F7F7F"/>
                </a:solidFill>
                <a:latin typeface="Helvetica Neue Light"/>
                <a:cs typeface="Helvetica Neue Light"/>
              </a:rPr>
              <a:t>DirectX</a:t>
            </a:r>
            <a:r>
              <a:rPr lang="es-ES" sz="1800" b="1" dirty="0">
                <a:solidFill>
                  <a:srgbClr val="7F7F7F"/>
                </a:solidFill>
                <a:latin typeface="Helvetica Neue Light"/>
                <a:cs typeface="Helvetica Neue Light"/>
              </a:rPr>
              <a:t> 11 App</a:t>
            </a:r>
          </a:p>
          <a:p>
            <a:endParaRPr lang="es-ES" sz="1800" dirty="0">
              <a:solidFill>
                <a:srgbClr val="7F7F7F"/>
              </a:solidFill>
              <a:latin typeface="Helvetica Neue Light"/>
              <a:cs typeface="Helvetica Neue Light"/>
            </a:endParaRPr>
          </a:p>
          <a:p>
            <a:r>
              <a:rPr lang="es-ES" sz="1800" dirty="0">
                <a:solidFill>
                  <a:srgbClr val="7F7F7F"/>
                </a:solidFill>
                <a:latin typeface="Helvetica Neue Light"/>
                <a:cs typeface="Helvetica Neue Light"/>
              </a:rPr>
              <a:t>App UWP que usa </a:t>
            </a:r>
            <a:r>
              <a:rPr lang="es-ES" sz="1800" dirty="0" err="1">
                <a:solidFill>
                  <a:srgbClr val="7F7F7F"/>
                </a:solidFill>
                <a:latin typeface="Helvetica Neue Light"/>
                <a:cs typeface="Helvetica Neue Light"/>
              </a:rPr>
              <a:t>SharpDX</a:t>
            </a:r>
            <a:r>
              <a:rPr lang="es-ES" sz="1800" dirty="0">
                <a:solidFill>
                  <a:srgbClr val="7F7F7F"/>
                </a:solidFill>
                <a:latin typeface="Helvetica Neue Light"/>
                <a:cs typeface="Helvetica Neue Light"/>
              </a:rPr>
              <a:t> y C#.</a:t>
            </a:r>
          </a:p>
        </p:txBody>
      </p:sp>
      <p:pic>
        <p:nvPicPr>
          <p:cNvPr id="4" name="Imagen 3"/>
          <p:cNvPicPr>
            <a:picLocks noChangeAspect="1"/>
          </p:cNvPicPr>
          <p:nvPr/>
        </p:nvPicPr>
        <p:blipFill>
          <a:blip r:embed="rId3"/>
          <a:stretch>
            <a:fillRect/>
          </a:stretch>
        </p:blipFill>
        <p:spPr>
          <a:xfrm>
            <a:off x="948018" y="3065682"/>
            <a:ext cx="7247964" cy="1468237"/>
          </a:xfrm>
          <a:prstGeom prst="rect">
            <a:avLst/>
          </a:prstGeom>
        </p:spPr>
      </p:pic>
    </p:spTree>
    <p:extLst>
      <p:ext uri="{BB962C8B-B14F-4D97-AF65-F5344CB8AC3E}">
        <p14:creationId xmlns:p14="http://schemas.microsoft.com/office/powerpoint/2010/main" val="266060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33723" y="205978"/>
            <a:ext cx="8353077" cy="690812"/>
          </a:xfrm>
        </p:spPr>
        <p:txBody>
          <a:bodyPr/>
          <a:lstStyle/>
          <a:p>
            <a:r>
              <a:rPr lang="en-US" dirty="0">
                <a:solidFill>
                  <a:schemeClr val="bg2">
                    <a:lumMod val="10000"/>
                  </a:schemeClr>
                </a:solidFill>
              </a:rPr>
              <a:t>UWP and Holographic App</a:t>
            </a:r>
          </a:p>
        </p:txBody>
      </p:sp>
      <p:grpSp>
        <p:nvGrpSpPr>
          <p:cNvPr id="2" name="Group 1"/>
          <p:cNvGrpSpPr/>
          <p:nvPr/>
        </p:nvGrpSpPr>
        <p:grpSpPr>
          <a:xfrm>
            <a:off x="1283108" y="896790"/>
            <a:ext cx="6454305" cy="3848746"/>
            <a:chOff x="1707502" y="1219200"/>
            <a:chExt cx="8831878" cy="5487590"/>
          </a:xfrm>
        </p:grpSpPr>
        <p:pic>
          <p:nvPicPr>
            <p:cNvPr id="5" name="Picture 2" descr="https://az835927.vo.msecnd.net/sites/holographic/resources/images/Emula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02" y="1219200"/>
              <a:ext cx="8831878" cy="5487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cd8ba0b44a15c10065fd-24461f391e20b7336331d5789078af53.r23.cf1.rackcdn.com/hl.vanillacommunity.com/editor/wc/0jk2ixnd7y20.png"/>
            <p:cNvPicPr>
              <a:picLocks noChangeAspect="1" noChangeArrowheads="1"/>
            </p:cNvPicPr>
            <p:nvPr/>
          </p:nvPicPr>
          <p:blipFill rotWithShape="1">
            <a:blip r:embed="rId4">
              <a:extLst>
                <a:ext uri="{28A0092B-C50C-407E-A947-70E740481C1C}">
                  <a14:useLocalDpi xmlns:a14="http://schemas.microsoft.com/office/drawing/2010/main" val="0"/>
                </a:ext>
              </a:extLst>
            </a:blip>
            <a:srcRect l="8319" t="8786" r="10002" b="12185"/>
            <a:stretch/>
          </p:blipFill>
          <p:spPr bwMode="auto">
            <a:xfrm>
              <a:off x="2027237" y="1744662"/>
              <a:ext cx="7391400" cy="419100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6616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err="1">
                <a:solidFill>
                  <a:schemeClr val="tx1"/>
                </a:solidFill>
              </a:rPr>
              <a:t>Vemos</a:t>
            </a:r>
            <a:r>
              <a:rPr lang="en-US" sz="4500" dirty="0">
                <a:solidFill>
                  <a:schemeClr val="tx1"/>
                </a:solidFill>
              </a:rPr>
              <a:t> </a:t>
            </a:r>
            <a:r>
              <a:rPr lang="en-US" sz="4500" dirty="0" err="1">
                <a:solidFill>
                  <a:schemeClr val="tx1"/>
                </a:solidFill>
              </a:rPr>
              <a:t>plantillas</a:t>
            </a:r>
            <a:r>
              <a:rPr lang="en-US" sz="4500" dirty="0">
                <a:solidFill>
                  <a:schemeClr val="tx1"/>
                </a:solidFill>
              </a:rPr>
              <a:t> y </a:t>
            </a:r>
            <a:r>
              <a:rPr lang="en-US" sz="4500" dirty="0" err="1">
                <a:solidFill>
                  <a:schemeClr val="tx1"/>
                </a:solidFill>
              </a:rPr>
              <a:t>emulador</a:t>
            </a:r>
            <a:endParaRPr lang="en-US" sz="4500" dirty="0">
              <a:solidFill>
                <a:schemeClr val="tx1"/>
              </a:solidFill>
            </a:endParaRPr>
          </a:p>
        </p:txBody>
      </p:sp>
    </p:spTree>
    <p:extLst>
      <p:ext uri="{BB962C8B-B14F-4D97-AF65-F5344CB8AC3E}">
        <p14:creationId xmlns:p14="http://schemas.microsoft.com/office/powerpoint/2010/main" val="329436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01930" y="1063377"/>
            <a:ext cx="8630343" cy="2293931"/>
          </a:xfrm>
        </p:spPr>
        <p:txBody>
          <a:bodyPr/>
          <a:lstStyle/>
          <a:p>
            <a:r>
              <a:rPr lang="es-ES" sz="2400" b="1" dirty="0" err="1">
                <a:solidFill>
                  <a:schemeClr val="bg2">
                    <a:lumMod val="50000"/>
                  </a:schemeClr>
                </a:solidFill>
              </a:rPr>
              <a:t>Engine</a:t>
            </a:r>
            <a:r>
              <a:rPr lang="es-ES" sz="2400" dirty="0">
                <a:solidFill>
                  <a:schemeClr val="bg2">
                    <a:lumMod val="50000"/>
                  </a:schemeClr>
                </a:solidFill>
              </a:rPr>
              <a:t> moderno de videojuegos basado en componentes.</a:t>
            </a:r>
          </a:p>
          <a:p>
            <a:r>
              <a:rPr lang="es-ES" sz="2400" dirty="0">
                <a:solidFill>
                  <a:schemeClr val="bg2">
                    <a:lumMod val="50000"/>
                  </a:schemeClr>
                </a:solidFill>
              </a:rPr>
              <a:t>Permite crear </a:t>
            </a:r>
            <a:r>
              <a:rPr lang="es-ES" sz="2400" b="1" dirty="0">
                <a:solidFill>
                  <a:schemeClr val="bg2">
                    <a:lumMod val="50000"/>
                  </a:schemeClr>
                </a:solidFill>
              </a:rPr>
              <a:t>juegos</a:t>
            </a:r>
            <a:r>
              <a:rPr lang="es-ES" sz="2400" dirty="0">
                <a:solidFill>
                  <a:schemeClr val="bg2">
                    <a:lumMod val="50000"/>
                  </a:schemeClr>
                </a:solidFill>
              </a:rPr>
              <a:t> y </a:t>
            </a:r>
            <a:r>
              <a:rPr lang="es-ES" sz="2400" b="1" dirty="0">
                <a:solidFill>
                  <a:schemeClr val="bg2">
                    <a:lumMod val="50000"/>
                  </a:schemeClr>
                </a:solidFill>
              </a:rPr>
              <a:t>Apps</a:t>
            </a:r>
            <a:r>
              <a:rPr lang="es-ES" sz="2400" dirty="0">
                <a:solidFill>
                  <a:schemeClr val="bg2">
                    <a:lumMod val="50000"/>
                  </a:schemeClr>
                </a:solidFill>
              </a:rPr>
              <a:t>.</a:t>
            </a:r>
          </a:p>
          <a:p>
            <a:r>
              <a:rPr lang="es-ES" sz="2400" b="1" dirty="0">
                <a:solidFill>
                  <a:schemeClr val="bg2">
                    <a:lumMod val="50000"/>
                  </a:schemeClr>
                </a:solidFill>
              </a:rPr>
              <a:t>Plataformas</a:t>
            </a:r>
            <a:r>
              <a:rPr lang="es-ES" sz="2400" dirty="0">
                <a:solidFill>
                  <a:schemeClr val="bg2">
                    <a:lumMod val="50000"/>
                  </a:schemeClr>
                </a:solidFill>
              </a:rPr>
              <a:t> soportadas: Windows, Linux, </a:t>
            </a:r>
            <a:r>
              <a:rPr lang="es-ES" sz="2400" dirty="0" err="1">
                <a:solidFill>
                  <a:schemeClr val="bg2">
                    <a:lumMod val="50000"/>
                  </a:schemeClr>
                </a:solidFill>
              </a:rPr>
              <a:t>MacOS</a:t>
            </a:r>
            <a:r>
              <a:rPr lang="es-ES" sz="2400" dirty="0">
                <a:solidFill>
                  <a:schemeClr val="bg2">
                    <a:lumMod val="50000"/>
                  </a:schemeClr>
                </a:solidFill>
              </a:rPr>
              <a:t>, </a:t>
            </a:r>
            <a:r>
              <a:rPr lang="es-ES" sz="2400" dirty="0" err="1">
                <a:solidFill>
                  <a:schemeClr val="bg2">
                    <a:lumMod val="50000"/>
                  </a:schemeClr>
                </a:solidFill>
              </a:rPr>
              <a:t>Ios</a:t>
            </a:r>
            <a:r>
              <a:rPr lang="es-ES" sz="2400" dirty="0">
                <a:solidFill>
                  <a:schemeClr val="bg2">
                    <a:lumMod val="50000"/>
                  </a:schemeClr>
                </a:solidFill>
              </a:rPr>
              <a:t>, Android y UWP.</a:t>
            </a:r>
          </a:p>
        </p:txBody>
      </p:sp>
      <p:sp>
        <p:nvSpPr>
          <p:cNvPr id="4" name="Título 3"/>
          <p:cNvSpPr>
            <a:spLocks noGrp="1"/>
          </p:cNvSpPr>
          <p:nvPr>
            <p:ph type="title"/>
          </p:nvPr>
        </p:nvSpPr>
        <p:spPr/>
        <p:txBody>
          <a:bodyPr/>
          <a:lstStyle/>
          <a:p>
            <a:r>
              <a:rPr lang="es-ES" dirty="0">
                <a:solidFill>
                  <a:schemeClr val="bg2">
                    <a:lumMod val="10000"/>
                  </a:schemeClr>
                </a:solidFill>
              </a:rPr>
              <a:t>Wave </a:t>
            </a:r>
            <a:r>
              <a:rPr lang="es-ES" dirty="0" err="1">
                <a:solidFill>
                  <a:schemeClr val="bg2">
                    <a:lumMod val="10000"/>
                  </a:schemeClr>
                </a:solidFill>
              </a:rPr>
              <a:t>Engine</a:t>
            </a:r>
            <a:endParaRPr lang="es-ES" dirty="0">
              <a:solidFill>
                <a:schemeClr val="bg2">
                  <a:lumMod val="10000"/>
                </a:schemeClr>
              </a:solidFill>
            </a:endParaRPr>
          </a:p>
        </p:txBody>
      </p:sp>
    </p:spTree>
    <p:extLst>
      <p:ext uri="{BB962C8B-B14F-4D97-AF65-F5344CB8AC3E}">
        <p14:creationId xmlns:p14="http://schemas.microsoft.com/office/powerpoint/2010/main" val="32444254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7200" y="205978"/>
            <a:ext cx="8229600" cy="686142"/>
          </a:xfrm>
        </p:spPr>
        <p:txBody>
          <a:bodyPr/>
          <a:lstStyle/>
          <a:p>
            <a:r>
              <a:rPr lang="en-US" dirty="0">
                <a:solidFill>
                  <a:schemeClr val="tx2">
                    <a:lumMod val="10000"/>
                  </a:schemeClr>
                </a:solidFill>
              </a:rPr>
              <a:t>Wave Engine</a:t>
            </a:r>
          </a:p>
        </p:txBody>
      </p:sp>
      <p:pic>
        <p:nvPicPr>
          <p:cNvPr id="6146" name="Picture 2" descr="https://pbs.twimg.com/media/Ci5tfDdXIAEprf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505" y="722874"/>
            <a:ext cx="2689274" cy="3974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70009" y="892120"/>
            <a:ext cx="4832290" cy="1232584"/>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5"/>
          <a:stretch>
            <a:fillRect/>
          </a:stretch>
        </p:blipFill>
        <p:spPr>
          <a:xfrm>
            <a:off x="594115" y="2463276"/>
            <a:ext cx="3977885" cy="2233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551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err="1">
                <a:solidFill>
                  <a:schemeClr val="tx2">
                    <a:lumMod val="10000"/>
                  </a:schemeClr>
                </a:solidFill>
              </a:rPr>
              <a:t>Interacción</a:t>
            </a:r>
            <a:endParaRPr lang="en-US" sz="2941" dirty="0">
              <a:solidFill>
                <a:schemeClr val="tx2">
                  <a:lumMod val="10000"/>
                </a:schemeClr>
              </a:solidFill>
            </a:endParaRPr>
          </a:p>
        </p:txBody>
      </p:sp>
      <p:sp>
        <p:nvSpPr>
          <p:cNvPr id="9" name="Rectangle 8"/>
          <p:cNvSpPr/>
          <p:nvPr/>
        </p:nvSpPr>
        <p:spPr>
          <a:xfrm>
            <a:off x="201930" y="1063378"/>
            <a:ext cx="8238686" cy="1748940"/>
          </a:xfrm>
          <a:prstGeom prst="rect">
            <a:avLst/>
          </a:prstGeom>
        </p:spPr>
        <p:txBody>
          <a:bodyPr wrap="square">
            <a:spAutoFit/>
          </a:bodyPr>
          <a:lstStyle/>
          <a:p>
            <a:pPr marL="342900" indent="-342900">
              <a:buFont typeface="+mj-lt"/>
              <a:buAutoNum type="arabicPeriod"/>
            </a:pPr>
            <a:r>
              <a:rPr lang="en-IN" sz="1800" dirty="0"/>
              <a:t>Mirada (Gaze)</a:t>
            </a:r>
          </a:p>
          <a:p>
            <a:pPr marL="342900" indent="-342900">
              <a:buFont typeface="+mj-lt"/>
              <a:buAutoNum type="arabicPeriod"/>
            </a:pPr>
            <a:r>
              <a:rPr lang="en-IN" sz="1800" dirty="0" err="1"/>
              <a:t>Gestos</a:t>
            </a:r>
            <a:endParaRPr lang="en-IN" sz="1800" dirty="0"/>
          </a:p>
          <a:p>
            <a:pPr marL="342900" indent="-342900">
              <a:buFont typeface="+mj-lt"/>
              <a:buAutoNum type="arabicPeriod"/>
            </a:pPr>
            <a:r>
              <a:rPr lang="en-IN" sz="1800" dirty="0" err="1"/>
              <a:t>Voz</a:t>
            </a:r>
            <a:endParaRPr lang="en-IN" sz="1800" dirty="0"/>
          </a:p>
          <a:p>
            <a:pPr marL="342900" indent="-342900">
              <a:buFont typeface="+mj-lt"/>
              <a:buAutoNum type="arabicPeriod"/>
            </a:pPr>
            <a:r>
              <a:rPr lang="en-IN" sz="1800" dirty="0" err="1"/>
              <a:t>Sonido</a:t>
            </a:r>
            <a:r>
              <a:rPr lang="en-IN" sz="1800" dirty="0"/>
              <a:t> especial</a:t>
            </a:r>
          </a:p>
          <a:p>
            <a:pPr marL="342900" indent="-342900">
              <a:buFont typeface="+mj-lt"/>
              <a:buAutoNum type="arabicPeriod"/>
            </a:pPr>
            <a:r>
              <a:rPr lang="en-IN" sz="1800" dirty="0"/>
              <a:t>Spatial mapping</a:t>
            </a:r>
          </a:p>
          <a:p>
            <a:pPr defTabSz="685775">
              <a:spcAft>
                <a:spcPts val="441"/>
              </a:spcAft>
              <a:defRPr/>
            </a:pPr>
            <a:endParaRPr lang="en-US" sz="1765" dirty="0">
              <a:solidFill>
                <a:schemeClr val="bg1">
                  <a:lumMod val="50000"/>
                </a:schemeClr>
              </a:solidFill>
              <a:latin typeface="Segoe UI Light"/>
            </a:endParaRPr>
          </a:p>
        </p:txBody>
      </p:sp>
    </p:spTree>
    <p:extLst>
      <p:ext uri="{BB962C8B-B14F-4D97-AF65-F5344CB8AC3E}">
        <p14:creationId xmlns:p14="http://schemas.microsoft.com/office/powerpoint/2010/main" val="42214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APIs y </a:t>
            </a:r>
            <a:r>
              <a:rPr lang="en-US" dirty="0" err="1">
                <a:solidFill>
                  <a:schemeClr val="tx2">
                    <a:lumMod val="10000"/>
                  </a:schemeClr>
                </a:solidFill>
              </a:rPr>
              <a:t>Sensores</a:t>
            </a:r>
            <a:endParaRPr lang="en-US" dirty="0">
              <a:solidFill>
                <a:schemeClr val="tx2">
                  <a:lumMod val="10000"/>
                </a:schemeClr>
              </a:solidFill>
            </a:endParaRPr>
          </a:p>
        </p:txBody>
      </p:sp>
      <p:sp>
        <p:nvSpPr>
          <p:cNvPr id="2" name="Text Placeholder 1"/>
          <p:cNvSpPr>
            <a:spLocks noGrp="1"/>
          </p:cNvSpPr>
          <p:nvPr>
            <p:ph type="body" sz="quarter" idx="10"/>
          </p:nvPr>
        </p:nvSpPr>
        <p:spPr>
          <a:xfrm>
            <a:off x="201930" y="892121"/>
            <a:ext cx="8740142" cy="543108"/>
          </a:xfrm>
        </p:spPr>
        <p:txBody>
          <a:bodyPr/>
          <a:lstStyle/>
          <a:p>
            <a:r>
              <a:rPr lang="es-ES" dirty="0" err="1"/>
              <a:t>Gaze</a:t>
            </a:r>
            <a:r>
              <a:rPr lang="es-ES" dirty="0"/>
              <a:t> input</a:t>
            </a:r>
          </a:p>
        </p:txBody>
      </p:sp>
      <p:pic>
        <p:nvPicPr>
          <p:cNvPr id="4" name="Picture 2" descr="https://arc.applause.com/wp-content/uploads/2015/04/build_holograms_4-1024x5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389" y="1619299"/>
            <a:ext cx="5192107" cy="28546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APIs y </a:t>
            </a:r>
            <a:r>
              <a:rPr lang="en-US" dirty="0" err="1">
                <a:solidFill>
                  <a:schemeClr val="tx2">
                    <a:lumMod val="10000"/>
                  </a:schemeClr>
                </a:solidFill>
              </a:rPr>
              <a:t>Sensores</a:t>
            </a:r>
            <a:endParaRPr lang="en-US" dirty="0">
              <a:solidFill>
                <a:schemeClr val="tx2">
                  <a:lumMod val="10000"/>
                </a:schemeClr>
              </a:solidFill>
            </a:endParaRPr>
          </a:p>
        </p:txBody>
      </p:sp>
      <p:sp>
        <p:nvSpPr>
          <p:cNvPr id="2" name="Text Placeholder 1"/>
          <p:cNvSpPr>
            <a:spLocks noGrp="1"/>
          </p:cNvSpPr>
          <p:nvPr>
            <p:ph type="body" sz="quarter" idx="10"/>
          </p:nvPr>
        </p:nvSpPr>
        <p:spPr>
          <a:xfrm>
            <a:off x="201930" y="892122"/>
            <a:ext cx="8740142" cy="941386"/>
          </a:xfrm>
        </p:spPr>
        <p:txBody>
          <a:bodyPr/>
          <a:lstStyle/>
          <a:p>
            <a:r>
              <a:rPr lang="es-ES" dirty="0"/>
              <a:t>HD color camera</a:t>
            </a:r>
          </a:p>
          <a:p>
            <a:pPr lvl="1"/>
            <a:endParaRPr lang="es-ES" sz="735" dirty="0"/>
          </a:p>
          <a:p>
            <a:pPr lvl="1"/>
            <a:endParaRPr lang="es-ES" dirty="0"/>
          </a:p>
        </p:txBody>
      </p:sp>
      <p:pic>
        <p:nvPicPr>
          <p:cNvPr id="4" name="Picture 3"/>
          <p:cNvPicPr>
            <a:picLocks noChangeAspect="1"/>
          </p:cNvPicPr>
          <p:nvPr/>
        </p:nvPicPr>
        <p:blipFill>
          <a:blip r:embed="rId3"/>
          <a:stretch>
            <a:fillRect/>
          </a:stretch>
        </p:blipFill>
        <p:spPr>
          <a:xfrm>
            <a:off x="1658619" y="1451219"/>
            <a:ext cx="5770735" cy="32536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629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APIs y </a:t>
            </a:r>
            <a:r>
              <a:rPr lang="en-US" dirty="0" err="1">
                <a:solidFill>
                  <a:schemeClr val="tx2">
                    <a:lumMod val="10000"/>
                  </a:schemeClr>
                </a:solidFill>
              </a:rPr>
              <a:t>Sensores</a:t>
            </a:r>
            <a:endParaRPr lang="en-US" dirty="0">
              <a:solidFill>
                <a:schemeClr val="tx2">
                  <a:lumMod val="10000"/>
                </a:schemeClr>
              </a:solidFill>
            </a:endParaRPr>
          </a:p>
        </p:txBody>
      </p:sp>
      <p:sp>
        <p:nvSpPr>
          <p:cNvPr id="2" name="Text Placeholder 1"/>
          <p:cNvSpPr>
            <a:spLocks noGrp="1"/>
          </p:cNvSpPr>
          <p:nvPr>
            <p:ph type="body" sz="quarter" idx="10"/>
          </p:nvPr>
        </p:nvSpPr>
        <p:spPr>
          <a:xfrm>
            <a:off x="201930" y="892121"/>
            <a:ext cx="8740142" cy="543108"/>
          </a:xfrm>
        </p:spPr>
        <p:txBody>
          <a:bodyPr/>
          <a:lstStyle/>
          <a:p>
            <a:r>
              <a:rPr lang="es-ES" dirty="0" err="1"/>
              <a:t>Spatial</a:t>
            </a:r>
            <a:r>
              <a:rPr lang="es-ES" dirty="0"/>
              <a:t> </a:t>
            </a:r>
            <a:r>
              <a:rPr lang="es-ES" dirty="0" err="1"/>
              <a:t>Mapping</a:t>
            </a:r>
            <a:endParaRPr lang="es-ES" dirty="0"/>
          </a:p>
        </p:txBody>
      </p:sp>
      <p:pic>
        <p:nvPicPr>
          <p:cNvPr id="3" name="Picture 2"/>
          <p:cNvPicPr>
            <a:picLocks noChangeAspect="1"/>
          </p:cNvPicPr>
          <p:nvPr/>
        </p:nvPicPr>
        <p:blipFill>
          <a:blip r:embed="rId3"/>
          <a:stretch>
            <a:fillRect/>
          </a:stretch>
        </p:blipFill>
        <p:spPr>
          <a:xfrm>
            <a:off x="1578666" y="1413385"/>
            <a:ext cx="5986669" cy="3312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102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APIs y </a:t>
            </a:r>
            <a:r>
              <a:rPr lang="en-US" dirty="0" err="1">
                <a:solidFill>
                  <a:schemeClr val="tx2">
                    <a:lumMod val="10000"/>
                  </a:schemeClr>
                </a:solidFill>
              </a:rPr>
              <a:t>Sensores</a:t>
            </a:r>
            <a:endParaRPr lang="en-US" dirty="0">
              <a:solidFill>
                <a:schemeClr val="tx2">
                  <a:lumMod val="10000"/>
                </a:schemeClr>
              </a:solidFill>
            </a:endParaRPr>
          </a:p>
        </p:txBody>
      </p:sp>
      <p:sp>
        <p:nvSpPr>
          <p:cNvPr id="2" name="Text Placeholder 1"/>
          <p:cNvSpPr>
            <a:spLocks noGrp="1"/>
          </p:cNvSpPr>
          <p:nvPr>
            <p:ph type="body" sz="quarter" idx="10"/>
          </p:nvPr>
        </p:nvSpPr>
        <p:spPr>
          <a:xfrm>
            <a:off x="201930" y="892121"/>
            <a:ext cx="8740142" cy="543108"/>
          </a:xfrm>
        </p:spPr>
        <p:txBody>
          <a:bodyPr/>
          <a:lstStyle/>
          <a:p>
            <a:r>
              <a:rPr lang="es-ES" dirty="0" err="1"/>
              <a:t>Spatial</a:t>
            </a:r>
            <a:r>
              <a:rPr lang="es-ES" dirty="0"/>
              <a:t> </a:t>
            </a:r>
            <a:r>
              <a:rPr lang="es-ES" dirty="0" err="1"/>
              <a:t>Mapping</a:t>
            </a:r>
            <a:endParaRPr lang="es-ES" dirty="0"/>
          </a:p>
        </p:txBody>
      </p:sp>
      <p:pic>
        <p:nvPicPr>
          <p:cNvPr id="3" name="Picture 2"/>
          <p:cNvPicPr>
            <a:picLocks noChangeAspect="1"/>
          </p:cNvPicPr>
          <p:nvPr/>
        </p:nvPicPr>
        <p:blipFill>
          <a:blip r:embed="rId3"/>
          <a:stretch>
            <a:fillRect/>
          </a:stretch>
        </p:blipFill>
        <p:spPr>
          <a:xfrm>
            <a:off x="1602593" y="1453404"/>
            <a:ext cx="6824866" cy="3224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3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9144000" cy="5143500"/>
          </a:xfrm>
          <a:prstGeom prst="rect">
            <a:avLst/>
          </a:prstGeom>
        </p:spPr>
      </p:pic>
      <p:sp>
        <p:nvSpPr>
          <p:cNvPr id="9" name="Rectangle 8"/>
          <p:cNvSpPr/>
          <p:nvPr/>
        </p:nvSpPr>
        <p:spPr bwMode="auto">
          <a:xfrm>
            <a:off x="201930" y="217468"/>
            <a:ext cx="336159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8740511" cy="688465"/>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971" dirty="0">
                <a:gradFill>
                  <a:gsLst>
                    <a:gs pos="5833">
                      <a:srgbClr val="FFFFFF"/>
                    </a:gs>
                    <a:gs pos="100000">
                      <a:srgbClr val="FFFFFF"/>
                    </a:gs>
                  </a:gsLst>
                  <a:lin ang="5400000" scaled="0"/>
                </a:gradFill>
                <a:cs typeface="Segoe UI" pitchFamily="34" charset="0"/>
              </a:rPr>
              <a:t>Agenda</a:t>
            </a:r>
          </a:p>
        </p:txBody>
      </p:sp>
      <p:sp>
        <p:nvSpPr>
          <p:cNvPr id="2" name="TextBox 1"/>
          <p:cNvSpPr txBox="1"/>
          <p:nvPr/>
        </p:nvSpPr>
        <p:spPr>
          <a:xfrm>
            <a:off x="201931" y="832897"/>
            <a:ext cx="3361593" cy="2748499"/>
          </a:xfrm>
          <a:prstGeom prst="rect">
            <a:avLst/>
          </a:prstGeom>
          <a:noFill/>
        </p:spPr>
        <p:txBody>
          <a:bodyPr wrap="square" lIns="134464" tIns="107571" rIns="134464" bIns="107571" rtlCol="0">
            <a:noAutofit/>
          </a:bodyPr>
          <a:lstStyle/>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VR vs AR</a:t>
            </a:r>
          </a:p>
          <a:p>
            <a:pPr marL="342900" indent="-342900">
              <a:lnSpc>
                <a:spcPct val="90000"/>
              </a:lnSpc>
              <a:spcBef>
                <a:spcPct val="20000"/>
              </a:spcBef>
              <a:buSzPct val="90000"/>
              <a:buFont typeface="Arial" panose="020B0604020202020204" pitchFamily="34" charset="0"/>
              <a:buChar char="•"/>
            </a:pPr>
            <a:r>
              <a:rPr lang="en-US" sz="1800" dirty="0" err="1">
                <a:gradFill>
                  <a:gsLst>
                    <a:gs pos="0">
                      <a:srgbClr val="FFFFFF"/>
                    </a:gs>
                    <a:gs pos="100000">
                      <a:srgbClr val="FFFFFF"/>
                    </a:gs>
                  </a:gsLst>
                  <a:lin ang="5400000" scaled="0"/>
                </a:gradFill>
                <a:latin typeface="+mj-lt"/>
              </a:rPr>
              <a:t>Características</a:t>
            </a:r>
            <a:r>
              <a:rPr lang="en-US" sz="1800" dirty="0">
                <a:gradFill>
                  <a:gsLst>
                    <a:gs pos="0">
                      <a:srgbClr val="FFFFFF"/>
                    </a:gs>
                    <a:gs pos="100000">
                      <a:srgbClr val="FFFFFF"/>
                    </a:gs>
                  </a:gsLst>
                  <a:lin ang="5400000" scaled="0"/>
                </a:gradFill>
                <a:latin typeface="+mj-lt"/>
              </a:rPr>
              <a:t> HoloLens</a:t>
            </a:r>
          </a:p>
          <a:p>
            <a:pPr marL="342900" indent="-342900">
              <a:lnSpc>
                <a:spcPct val="90000"/>
              </a:lnSpc>
              <a:spcBef>
                <a:spcPct val="20000"/>
              </a:spcBef>
              <a:buSzPct val="90000"/>
              <a:buFont typeface="Arial" panose="020B0604020202020204" pitchFamily="34" charset="0"/>
              <a:buChar char="•"/>
            </a:pPr>
            <a:r>
              <a:rPr lang="en-US" sz="1800" dirty="0" err="1">
                <a:gradFill>
                  <a:gsLst>
                    <a:gs pos="0">
                      <a:srgbClr val="FFFFFF"/>
                    </a:gs>
                    <a:gs pos="100000">
                      <a:srgbClr val="FFFFFF"/>
                    </a:gs>
                  </a:gsLst>
                  <a:lin ang="5400000" scaled="0"/>
                </a:gradFill>
                <a:latin typeface="+mj-lt"/>
              </a:rPr>
              <a:t>Sensores</a:t>
            </a:r>
            <a:endParaRPr lang="en-US" sz="1800" dirty="0">
              <a:gradFill>
                <a:gsLst>
                  <a:gs pos="0">
                    <a:srgbClr val="FFFFFF"/>
                  </a:gs>
                  <a:gs pos="100000">
                    <a:srgbClr val="FFFFFF"/>
                  </a:gs>
                </a:gsLst>
                <a:lin ang="5400000" scaled="0"/>
              </a:gradFill>
              <a:latin typeface="+mj-lt"/>
            </a:endParaRPr>
          </a:p>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Desarrollo</a:t>
            </a:r>
          </a:p>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App </a:t>
            </a:r>
            <a:r>
              <a:rPr lang="en-US" sz="1800" dirty="0" err="1">
                <a:gradFill>
                  <a:gsLst>
                    <a:gs pos="0">
                      <a:srgbClr val="FFFFFF"/>
                    </a:gs>
                    <a:gs pos="100000">
                      <a:srgbClr val="FFFFFF"/>
                    </a:gs>
                  </a:gsLst>
                  <a:lin ang="5400000" scaled="0"/>
                </a:gradFill>
                <a:latin typeface="+mj-lt"/>
              </a:rPr>
              <a:t>desde</a:t>
            </a:r>
            <a:r>
              <a:rPr lang="en-US" sz="1800" dirty="0">
                <a:gradFill>
                  <a:gsLst>
                    <a:gs pos="0">
                      <a:srgbClr val="FFFFFF"/>
                    </a:gs>
                    <a:gs pos="100000">
                      <a:srgbClr val="FFFFFF"/>
                    </a:gs>
                  </a:gsLst>
                  <a:lin ang="5400000" scaled="0"/>
                </a:gradFill>
                <a:latin typeface="+mj-lt"/>
              </a:rPr>
              <a:t> cero!</a:t>
            </a:r>
          </a:p>
          <a:p>
            <a:pPr marL="342900" indent="-342900">
              <a:lnSpc>
                <a:spcPct val="90000"/>
              </a:lnSpc>
              <a:spcBef>
                <a:spcPct val="20000"/>
              </a:spcBef>
              <a:buSzPct val="90000"/>
              <a:buFont typeface="Arial" panose="020B0604020202020204" pitchFamily="34" charset="0"/>
              <a:buChar char="•"/>
            </a:pPr>
            <a:r>
              <a:rPr lang="en-US" sz="1800" dirty="0" err="1">
                <a:gradFill>
                  <a:gsLst>
                    <a:gs pos="0">
                      <a:srgbClr val="FFFFFF"/>
                    </a:gs>
                    <a:gs pos="100000">
                      <a:srgbClr val="FFFFFF"/>
                    </a:gs>
                  </a:gsLst>
                  <a:lin ang="5400000" scaled="0"/>
                </a:gradFill>
                <a:latin typeface="+mj-lt"/>
              </a:rPr>
              <a:t>Otras</a:t>
            </a:r>
            <a:r>
              <a:rPr lang="en-US" sz="1800" dirty="0">
                <a:gradFill>
                  <a:gsLst>
                    <a:gs pos="0">
                      <a:srgbClr val="FFFFFF"/>
                    </a:gs>
                    <a:gs pos="100000">
                      <a:srgbClr val="FFFFFF"/>
                    </a:gs>
                  </a:gsLst>
                  <a:lin ang="5400000" scaled="0"/>
                </a:gradFill>
                <a:latin typeface="+mj-lt"/>
              </a:rPr>
              <a:t> Apps</a:t>
            </a:r>
          </a:p>
          <a:p>
            <a:pPr marL="342900" indent="-342900">
              <a:lnSpc>
                <a:spcPct val="90000"/>
              </a:lnSpc>
              <a:spcBef>
                <a:spcPct val="20000"/>
              </a:spcBef>
              <a:buSzPct val="90000"/>
              <a:buFont typeface="Arial" panose="020B0604020202020204" pitchFamily="34" charset="0"/>
              <a:buChar char="•"/>
            </a:pPr>
            <a:r>
              <a:rPr lang="en-US" sz="1800" dirty="0" err="1">
                <a:gradFill>
                  <a:gsLst>
                    <a:gs pos="0">
                      <a:srgbClr val="FFFFFF"/>
                    </a:gs>
                    <a:gs pos="100000">
                      <a:srgbClr val="FFFFFF"/>
                    </a:gs>
                  </a:gsLst>
                  <a:lin ang="5400000" scaled="0"/>
                </a:gradFill>
                <a:latin typeface="+mj-lt"/>
              </a:rPr>
              <a:t>Preguntas</a:t>
            </a:r>
            <a:r>
              <a:rPr lang="en-US" sz="1800" dirty="0">
                <a:gradFill>
                  <a:gsLst>
                    <a:gs pos="0">
                      <a:srgbClr val="FFFFFF"/>
                    </a:gs>
                    <a:gs pos="100000">
                      <a:srgbClr val="FFFFFF"/>
                    </a:gs>
                  </a:gsLst>
                  <a:lin ang="5400000" scaled="0"/>
                </a:gradFill>
                <a:latin typeface="+mj-lt"/>
              </a:rPr>
              <a:t> y </a:t>
            </a:r>
            <a:r>
              <a:rPr lang="en-US" sz="1800" dirty="0" err="1">
                <a:gradFill>
                  <a:gsLst>
                    <a:gs pos="0">
                      <a:srgbClr val="FFFFFF"/>
                    </a:gs>
                    <a:gs pos="100000">
                      <a:srgbClr val="FFFFFF"/>
                    </a:gs>
                  </a:gsLst>
                  <a:lin ang="5400000" scaled="0"/>
                </a:gradFill>
                <a:latin typeface="+mj-lt"/>
              </a:rPr>
              <a:t>Respuestas</a:t>
            </a:r>
            <a:endParaRPr lang="en-US" sz="1800" dirty="0">
              <a:gradFill>
                <a:gsLst>
                  <a:gs pos="0">
                    <a:srgbClr val="FFFFFF"/>
                  </a:gs>
                  <a:gs pos="100000">
                    <a:srgbClr val="FFFFFF"/>
                  </a:gs>
                </a:gsLst>
                <a:lin ang="5400000" scaled="0"/>
              </a:gradFill>
              <a:latin typeface="+mj-lt"/>
            </a:endParaRPr>
          </a:p>
          <a:p>
            <a:pPr>
              <a:lnSpc>
                <a:spcPct val="90000"/>
              </a:lnSpc>
              <a:spcBef>
                <a:spcPct val="20000"/>
              </a:spcBef>
              <a:buSzPct val="90000"/>
            </a:pPr>
            <a:endParaRPr lang="en-US" sz="2059"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35826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APIs y </a:t>
            </a:r>
            <a:r>
              <a:rPr lang="en-US" dirty="0" err="1">
                <a:solidFill>
                  <a:schemeClr val="tx2">
                    <a:lumMod val="10000"/>
                  </a:schemeClr>
                </a:solidFill>
              </a:rPr>
              <a:t>Sensores</a:t>
            </a:r>
            <a:endParaRPr lang="en-US" dirty="0">
              <a:solidFill>
                <a:schemeClr val="tx2">
                  <a:lumMod val="10000"/>
                </a:schemeClr>
              </a:solidFill>
            </a:endParaRPr>
          </a:p>
        </p:txBody>
      </p:sp>
      <p:sp>
        <p:nvSpPr>
          <p:cNvPr id="2" name="Text Placeholder 1"/>
          <p:cNvSpPr>
            <a:spLocks noGrp="1"/>
          </p:cNvSpPr>
          <p:nvPr>
            <p:ph type="body" sz="quarter" idx="10"/>
          </p:nvPr>
        </p:nvSpPr>
        <p:spPr>
          <a:xfrm>
            <a:off x="201930" y="892121"/>
            <a:ext cx="8740142" cy="916494"/>
          </a:xfrm>
        </p:spPr>
        <p:txBody>
          <a:bodyPr/>
          <a:lstStyle/>
          <a:p>
            <a:r>
              <a:rPr lang="es-ES" dirty="0" err="1"/>
              <a:t>Gesture</a:t>
            </a:r>
            <a:r>
              <a:rPr lang="es-ES" dirty="0"/>
              <a:t> input</a:t>
            </a:r>
          </a:p>
          <a:p>
            <a:endParaRPr lang="es-ES" sz="735" dirty="0"/>
          </a:p>
          <a:p>
            <a:pPr lvl="1"/>
            <a:r>
              <a:rPr lang="es-ES" dirty="0" err="1">
                <a:solidFill>
                  <a:schemeClr val="tx2">
                    <a:lumMod val="10000"/>
                  </a:schemeClr>
                </a:solidFill>
              </a:rPr>
              <a:t>Depth</a:t>
            </a:r>
            <a:r>
              <a:rPr lang="es-ES" dirty="0">
                <a:solidFill>
                  <a:schemeClr val="tx2">
                    <a:lumMod val="10000"/>
                  </a:schemeClr>
                </a:solidFill>
              </a:rPr>
              <a:t> camera</a:t>
            </a:r>
          </a:p>
        </p:txBody>
      </p:sp>
      <p:grpSp>
        <p:nvGrpSpPr>
          <p:cNvPr id="4" name="Group 1"/>
          <p:cNvGrpSpPr/>
          <p:nvPr/>
        </p:nvGrpSpPr>
        <p:grpSpPr>
          <a:xfrm>
            <a:off x="5022968" y="1612330"/>
            <a:ext cx="1383546" cy="2805661"/>
            <a:chOff x="2212655" y="1654952"/>
            <a:chExt cx="2457450" cy="4983408"/>
          </a:xfrm>
        </p:grpSpPr>
        <p:sp>
          <p:nvSpPr>
            <p:cNvPr id="5" name="Rectángulo 3"/>
            <p:cNvSpPr/>
            <p:nvPr/>
          </p:nvSpPr>
          <p:spPr>
            <a:xfrm>
              <a:off x="2890791" y="5750702"/>
              <a:ext cx="1623503" cy="887658"/>
            </a:xfrm>
            <a:prstGeom prst="rect">
              <a:avLst/>
            </a:prstGeom>
          </p:spPr>
          <p:txBody>
            <a:bodyPr wrap="none">
              <a:spAutoFit/>
            </a:bodyPr>
            <a:lstStyle/>
            <a:p>
              <a:pPr>
                <a:lnSpc>
                  <a:spcPct val="150000"/>
                </a:lnSpc>
              </a:pPr>
              <a:r>
                <a:rPr lang="es-ES" sz="1765" dirty="0">
                  <a:solidFill>
                    <a:prstClr val="black"/>
                  </a:solidFill>
                </a:rPr>
                <a:t>Air </a:t>
              </a:r>
              <a:r>
                <a:rPr lang="es-ES" sz="1765" dirty="0" err="1">
                  <a:solidFill>
                    <a:prstClr val="black"/>
                  </a:solidFill>
                </a:rPr>
                <a:t>Tap</a:t>
              </a:r>
              <a:endParaRPr lang="es-ES" sz="1765" dirty="0">
                <a:solidFill>
                  <a:prstClr val="black"/>
                </a:solidFill>
              </a:endParaRPr>
            </a:p>
          </p:txBody>
        </p:sp>
        <p:pic>
          <p:nvPicPr>
            <p:cNvPr id="6" name="Picture 5" descr="air-tap.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12655" y="1654952"/>
              <a:ext cx="2457450" cy="4095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3"/>
          <p:cNvGrpSpPr/>
          <p:nvPr/>
        </p:nvGrpSpPr>
        <p:grpSpPr>
          <a:xfrm>
            <a:off x="6925115" y="1415385"/>
            <a:ext cx="1559879" cy="3099551"/>
            <a:chOff x="7396130" y="1654952"/>
            <a:chExt cx="2457450" cy="4883063"/>
          </a:xfrm>
        </p:grpSpPr>
        <p:pic>
          <p:nvPicPr>
            <p:cNvPr id="8" name="Picture 2" descr="bloom.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396130" y="1654952"/>
              <a:ext cx="2457450" cy="4095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5"/>
            <p:cNvSpPr/>
            <p:nvPr/>
          </p:nvSpPr>
          <p:spPr>
            <a:xfrm>
              <a:off x="7941762" y="5750701"/>
              <a:ext cx="1303607" cy="787314"/>
            </a:xfrm>
            <a:prstGeom prst="rect">
              <a:avLst/>
            </a:prstGeom>
          </p:spPr>
          <p:txBody>
            <a:bodyPr wrap="none">
              <a:spAutoFit/>
            </a:bodyPr>
            <a:lstStyle/>
            <a:p>
              <a:pPr>
                <a:lnSpc>
                  <a:spcPct val="150000"/>
                </a:lnSpc>
              </a:pPr>
              <a:r>
                <a:rPr lang="es-ES" sz="1765" dirty="0">
                  <a:solidFill>
                    <a:prstClr val="black"/>
                  </a:solidFill>
                </a:rPr>
                <a:t>Bloom</a:t>
              </a:r>
            </a:p>
          </p:txBody>
        </p:sp>
      </p:grpSp>
      <p:pic>
        <p:nvPicPr>
          <p:cNvPr id="10" name="Picture 9"/>
          <p:cNvPicPr>
            <a:picLocks noChangeAspect="1"/>
          </p:cNvPicPr>
          <p:nvPr/>
        </p:nvPicPr>
        <p:blipFill>
          <a:blip r:embed="rId5"/>
          <a:stretch>
            <a:fillRect/>
          </a:stretch>
        </p:blipFill>
        <p:spPr>
          <a:xfrm>
            <a:off x="363605" y="2305018"/>
            <a:ext cx="4098813" cy="1863097"/>
          </a:xfrm>
          <a:prstGeom prst="rect">
            <a:avLst/>
          </a:prstGeom>
        </p:spPr>
      </p:pic>
    </p:spTree>
    <p:extLst>
      <p:ext uri="{BB962C8B-B14F-4D97-AF65-F5344CB8AC3E}">
        <p14:creationId xmlns:p14="http://schemas.microsoft.com/office/powerpoint/2010/main" val="4870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APIs y </a:t>
            </a:r>
            <a:r>
              <a:rPr lang="en-US" dirty="0" err="1">
                <a:solidFill>
                  <a:schemeClr val="tx2">
                    <a:lumMod val="10000"/>
                  </a:schemeClr>
                </a:solidFill>
              </a:rPr>
              <a:t>Sensores</a:t>
            </a:r>
            <a:endParaRPr lang="en-US" dirty="0">
              <a:solidFill>
                <a:schemeClr val="tx2">
                  <a:lumMod val="10000"/>
                </a:schemeClr>
              </a:solidFill>
            </a:endParaRPr>
          </a:p>
        </p:txBody>
      </p:sp>
      <p:sp>
        <p:nvSpPr>
          <p:cNvPr id="2" name="Text Placeholder 1"/>
          <p:cNvSpPr>
            <a:spLocks noGrp="1"/>
          </p:cNvSpPr>
          <p:nvPr>
            <p:ph type="body" sz="quarter" idx="10"/>
          </p:nvPr>
        </p:nvSpPr>
        <p:spPr>
          <a:xfrm>
            <a:off x="201930" y="892121"/>
            <a:ext cx="8740142" cy="1165418"/>
          </a:xfrm>
        </p:spPr>
        <p:txBody>
          <a:bodyPr/>
          <a:lstStyle/>
          <a:p>
            <a:r>
              <a:rPr lang="es-ES" dirty="0" err="1"/>
              <a:t>Voice</a:t>
            </a:r>
            <a:r>
              <a:rPr lang="es-ES" dirty="0"/>
              <a:t> input</a:t>
            </a:r>
          </a:p>
          <a:p>
            <a:endParaRPr lang="es-ES" sz="735" dirty="0">
              <a:solidFill>
                <a:schemeClr val="tx2">
                  <a:lumMod val="10000"/>
                </a:schemeClr>
              </a:solidFill>
            </a:endParaRPr>
          </a:p>
          <a:p>
            <a:pPr lvl="1"/>
            <a:r>
              <a:rPr lang="es-ES" dirty="0" err="1">
                <a:solidFill>
                  <a:schemeClr val="tx2">
                    <a:lumMod val="10000"/>
                  </a:schemeClr>
                </a:solidFill>
              </a:rPr>
              <a:t>Windows.Media.SpeechRecognition</a:t>
            </a:r>
            <a:endParaRPr lang="es-ES" dirty="0">
              <a:solidFill>
                <a:schemeClr val="tx2">
                  <a:lumMod val="10000"/>
                </a:schemeClr>
              </a:solidFill>
            </a:endParaRPr>
          </a:p>
          <a:p>
            <a:pPr lvl="1"/>
            <a:r>
              <a:rPr lang="es-ES" dirty="0" err="1">
                <a:solidFill>
                  <a:schemeClr val="tx2">
                    <a:lumMod val="10000"/>
                  </a:schemeClr>
                </a:solidFill>
              </a:rPr>
              <a:t>KeywordRecognizer</a:t>
            </a:r>
            <a:r>
              <a:rPr lang="es-ES" dirty="0">
                <a:solidFill>
                  <a:schemeClr val="tx2">
                    <a:lumMod val="10000"/>
                  </a:schemeClr>
                </a:solidFill>
              </a:rPr>
              <a:t> lo más usado.</a:t>
            </a:r>
          </a:p>
        </p:txBody>
      </p:sp>
      <p:pic>
        <p:nvPicPr>
          <p:cNvPr id="13314" name="Picture 2" descr="https://az835927.vo.msecnd.net/sites/holographic/resources/images/See-throug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708" y="1731352"/>
            <a:ext cx="4347660" cy="27172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2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APIs y </a:t>
            </a:r>
            <a:r>
              <a:rPr lang="en-US" dirty="0" err="1">
                <a:solidFill>
                  <a:schemeClr val="tx2">
                    <a:lumMod val="10000"/>
                  </a:schemeClr>
                </a:solidFill>
              </a:rPr>
              <a:t>Sensores</a:t>
            </a:r>
            <a:endParaRPr lang="en-US" dirty="0">
              <a:solidFill>
                <a:schemeClr val="tx2">
                  <a:lumMod val="10000"/>
                </a:schemeClr>
              </a:solidFill>
            </a:endParaRPr>
          </a:p>
        </p:txBody>
      </p:sp>
      <p:sp>
        <p:nvSpPr>
          <p:cNvPr id="2" name="Text Placeholder 1"/>
          <p:cNvSpPr>
            <a:spLocks noGrp="1"/>
          </p:cNvSpPr>
          <p:nvPr>
            <p:ph type="body" sz="quarter" idx="10"/>
          </p:nvPr>
        </p:nvSpPr>
        <p:spPr>
          <a:xfrm>
            <a:off x="201930" y="892122"/>
            <a:ext cx="8740142" cy="941386"/>
          </a:xfrm>
        </p:spPr>
        <p:txBody>
          <a:bodyPr/>
          <a:lstStyle/>
          <a:p>
            <a:r>
              <a:rPr lang="es-ES" dirty="0" err="1"/>
              <a:t>Spatial</a:t>
            </a:r>
            <a:r>
              <a:rPr lang="es-ES" dirty="0"/>
              <a:t> </a:t>
            </a:r>
            <a:r>
              <a:rPr lang="es-ES" dirty="0" err="1"/>
              <a:t>Sound</a:t>
            </a:r>
            <a:endParaRPr lang="es-ES" dirty="0"/>
          </a:p>
          <a:p>
            <a:pPr lvl="1"/>
            <a:endParaRPr lang="es-ES" sz="735" dirty="0"/>
          </a:p>
          <a:p>
            <a:pPr lvl="1"/>
            <a:r>
              <a:rPr lang="es-ES" dirty="0"/>
              <a:t>Head-</a:t>
            </a:r>
            <a:r>
              <a:rPr lang="es-ES" dirty="0" err="1"/>
              <a:t>Related</a:t>
            </a:r>
            <a:r>
              <a:rPr lang="es-ES" dirty="0"/>
              <a:t> Transfer </a:t>
            </a:r>
            <a:r>
              <a:rPr lang="es-ES" dirty="0" err="1"/>
              <a:t>Functions</a:t>
            </a:r>
            <a:r>
              <a:rPr lang="es-ES" dirty="0"/>
              <a:t> (</a:t>
            </a:r>
            <a:r>
              <a:rPr lang="es-ES" dirty="0" err="1"/>
              <a:t>HRTFs</a:t>
            </a:r>
            <a:r>
              <a:rPr lang="es-ES" dirty="0"/>
              <a:t>)</a:t>
            </a:r>
          </a:p>
        </p:txBody>
      </p:sp>
      <p:pic>
        <p:nvPicPr>
          <p:cNvPr id="4" name="Picture 3"/>
          <p:cNvPicPr>
            <a:picLocks noChangeAspect="1"/>
          </p:cNvPicPr>
          <p:nvPr/>
        </p:nvPicPr>
        <p:blipFill rotWithShape="1">
          <a:blip r:embed="rId3"/>
          <a:srcRect l="7359" t="2452" b="4636"/>
          <a:stretch/>
        </p:blipFill>
        <p:spPr>
          <a:xfrm>
            <a:off x="650141" y="2403671"/>
            <a:ext cx="2667048" cy="1907189"/>
          </a:xfrm>
          <a:prstGeom prst="rect">
            <a:avLst/>
          </a:prstGeom>
        </p:spPr>
      </p:pic>
      <p:pic>
        <p:nvPicPr>
          <p:cNvPr id="5" name="Picture 2" descr="http://123kinect.com/wp-content/gallery/hololens/Microsoft-HoloLens-spatialsound-2204.jpg"/>
          <p:cNvPicPr>
            <a:picLocks noChangeAspect="1" noChangeArrowheads="1"/>
          </p:cNvPicPr>
          <p:nvPr/>
        </p:nvPicPr>
        <p:blipFill rotWithShape="1">
          <a:blip r:embed="rId4">
            <a:extLst>
              <a:ext uri="{28A0092B-C50C-407E-A947-70E740481C1C}">
                <a14:useLocalDpi xmlns:a14="http://schemas.microsoft.com/office/drawing/2010/main" val="0"/>
              </a:ext>
            </a:extLst>
          </a:blip>
          <a:srcRect r="41040" b="33301"/>
          <a:stretch/>
        </p:blipFill>
        <p:spPr bwMode="auto">
          <a:xfrm>
            <a:off x="4684053" y="2357501"/>
            <a:ext cx="3535024" cy="19995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1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APIs y </a:t>
            </a:r>
            <a:r>
              <a:rPr lang="en-US" dirty="0" err="1">
                <a:solidFill>
                  <a:schemeClr val="tx2">
                    <a:lumMod val="10000"/>
                  </a:schemeClr>
                </a:solidFill>
              </a:rPr>
              <a:t>Sensores</a:t>
            </a:r>
            <a:endParaRPr lang="en-US" dirty="0">
              <a:solidFill>
                <a:schemeClr val="tx2">
                  <a:lumMod val="10000"/>
                </a:schemeClr>
              </a:solidFill>
            </a:endParaRPr>
          </a:p>
        </p:txBody>
      </p:sp>
      <p:sp>
        <p:nvSpPr>
          <p:cNvPr id="2" name="Text Placeholder 1"/>
          <p:cNvSpPr>
            <a:spLocks noGrp="1"/>
          </p:cNvSpPr>
          <p:nvPr>
            <p:ph type="body" sz="quarter" idx="10"/>
          </p:nvPr>
        </p:nvSpPr>
        <p:spPr>
          <a:xfrm>
            <a:off x="201930" y="892121"/>
            <a:ext cx="8740142" cy="543108"/>
          </a:xfrm>
        </p:spPr>
        <p:txBody>
          <a:bodyPr/>
          <a:lstStyle/>
          <a:p>
            <a:r>
              <a:rPr lang="es-ES" dirty="0"/>
              <a:t>Bluetooth </a:t>
            </a:r>
            <a:r>
              <a:rPr lang="es-ES"/>
              <a:t>connectivity</a:t>
            </a:r>
            <a:endParaRPr lang="es-ES" dirty="0"/>
          </a:p>
        </p:txBody>
      </p:sp>
      <p:pic>
        <p:nvPicPr>
          <p:cNvPr id="15362" name="Picture 2" descr="Resultado de imagen de bluetooth m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705" y="1619298"/>
            <a:ext cx="1551952" cy="133296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esultado de imagen de bluetooth keyboard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111" y="2795856"/>
            <a:ext cx="2493140" cy="214134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dri1.img.digitalrivercontent.net/Storefront/Company/msintl/images/English/en-INTL-Microsoft-HoloLens-Development-Edition-M6P-00003/en-INTL-L-Microsoft-HoloLens-Development-Edition-M6P-00003-RM3-mnco.jpg"/>
          <p:cNvPicPr>
            <a:picLocks noChangeAspect="1" noChangeArrowheads="1"/>
          </p:cNvPicPr>
          <p:nvPr/>
        </p:nvPicPr>
        <p:blipFill rotWithShape="1">
          <a:blip r:embed="rId5">
            <a:extLst>
              <a:ext uri="{28A0092B-C50C-407E-A947-70E740481C1C}">
                <a14:useLocalDpi xmlns:a14="http://schemas.microsoft.com/office/drawing/2010/main" val="0"/>
              </a:ext>
            </a:extLst>
          </a:blip>
          <a:srcRect l="20633" r="20049"/>
          <a:stretch/>
        </p:blipFill>
        <p:spPr bwMode="auto">
          <a:xfrm>
            <a:off x="538089" y="2402169"/>
            <a:ext cx="1288611" cy="122241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s://cdn0.vox-cdn.com/thumbor/3A5__mZcijB66fjxMRYvzPTcaVc=/cdn0.vox-cdn.com/uploads/chorus_asset/file/6640425/XboxOne2016_Cntrllr_F_TransBG_RGB.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2663" y="1609376"/>
            <a:ext cx="2267328" cy="1511552"/>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s://www.evilcontrollers.com/media/catalog/product/cache/1/image/490x351/9df78eab33525d08d6e5fb8d27136e95/p/s/ps4-stockblack_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530" y="3295075"/>
            <a:ext cx="1725594" cy="123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96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fade">
                                      <p:cBhvr>
                                        <p:cTn id="7" dur="500"/>
                                        <p:tgtEl>
                                          <p:spTgt spid="15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fade">
                                      <p:cBhvr>
                                        <p:cTn id="12" dur="500"/>
                                        <p:tgtEl>
                                          <p:spTgt spid="15362"/>
                                        </p:tgtEl>
                                      </p:cBhvr>
                                    </p:animEffect>
                                  </p:childTnLst>
                                </p:cTn>
                              </p:par>
                              <p:par>
                                <p:cTn id="13" presetID="10" presetClass="entr" presetSubtype="0" fill="hold" nodeType="with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fade">
                                      <p:cBhvr>
                                        <p:cTn id="15" dur="500"/>
                                        <p:tgtEl>
                                          <p:spTgt spid="153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68"/>
                                        </p:tgtEl>
                                        <p:attrNameLst>
                                          <p:attrName>style.visibility</p:attrName>
                                        </p:attrNameLst>
                                      </p:cBhvr>
                                      <p:to>
                                        <p:strVal val="visible"/>
                                      </p:to>
                                    </p:set>
                                    <p:animEffect transition="in" filter="fade">
                                      <p:cBhvr>
                                        <p:cTn id="20" dur="500"/>
                                        <p:tgtEl>
                                          <p:spTgt spid="1536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370"/>
                                        </p:tgtEl>
                                        <p:attrNameLst>
                                          <p:attrName>style.visibility</p:attrName>
                                        </p:attrNameLst>
                                      </p:cBhvr>
                                      <p:to>
                                        <p:strVal val="visible"/>
                                      </p:to>
                                    </p:set>
                                    <p:animEffect transition="in" filter="fade">
                                      <p:cBhvr>
                                        <p:cTn id="25" dur="5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APIs y </a:t>
            </a:r>
            <a:r>
              <a:rPr lang="en-US" dirty="0" err="1">
                <a:solidFill>
                  <a:schemeClr val="tx2">
                    <a:lumMod val="10000"/>
                  </a:schemeClr>
                </a:solidFill>
              </a:rPr>
              <a:t>Sensores</a:t>
            </a:r>
            <a:endParaRPr lang="en-US" dirty="0">
              <a:solidFill>
                <a:schemeClr val="tx2">
                  <a:lumMod val="10000"/>
                </a:schemeClr>
              </a:solidFill>
            </a:endParaRPr>
          </a:p>
        </p:txBody>
      </p:sp>
      <p:sp>
        <p:nvSpPr>
          <p:cNvPr id="2" name="Text Placeholder 1"/>
          <p:cNvSpPr>
            <a:spLocks noGrp="1"/>
          </p:cNvSpPr>
          <p:nvPr>
            <p:ph type="body" sz="quarter" idx="10"/>
          </p:nvPr>
        </p:nvSpPr>
        <p:spPr>
          <a:xfrm>
            <a:off x="201930" y="892121"/>
            <a:ext cx="8740142" cy="543108"/>
          </a:xfrm>
        </p:spPr>
        <p:txBody>
          <a:bodyPr/>
          <a:lstStyle/>
          <a:p>
            <a:r>
              <a:rPr lang="es-ES" dirty="0"/>
              <a:t>Compartir Holograma por Wifi</a:t>
            </a:r>
          </a:p>
        </p:txBody>
      </p:sp>
      <p:pic>
        <p:nvPicPr>
          <p:cNvPr id="3" name="Picture 2"/>
          <p:cNvPicPr>
            <a:picLocks noChangeAspect="1"/>
          </p:cNvPicPr>
          <p:nvPr/>
        </p:nvPicPr>
        <p:blipFill>
          <a:blip r:embed="rId3"/>
          <a:stretch>
            <a:fillRect/>
          </a:stretch>
        </p:blipFill>
        <p:spPr>
          <a:xfrm>
            <a:off x="1098354" y="1563273"/>
            <a:ext cx="7216309" cy="29939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176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lumMod val="10000"/>
                  </a:schemeClr>
                </a:solidFill>
              </a:rPr>
              <a:t>App paso a paso desde cero</a:t>
            </a:r>
          </a:p>
        </p:txBody>
      </p:sp>
      <p:pic>
        <p:nvPicPr>
          <p:cNvPr id="4" name="Imagen 3"/>
          <p:cNvPicPr>
            <a:picLocks noChangeAspect="1"/>
          </p:cNvPicPr>
          <p:nvPr/>
        </p:nvPicPr>
        <p:blipFill>
          <a:blip r:embed="rId2"/>
          <a:stretch>
            <a:fillRect/>
          </a:stretch>
        </p:blipFill>
        <p:spPr>
          <a:xfrm>
            <a:off x="1552559" y="1301519"/>
            <a:ext cx="6038881" cy="3114153"/>
          </a:xfrm>
          <a:prstGeom prst="rect">
            <a:avLst/>
          </a:prstGeom>
        </p:spPr>
      </p:pic>
    </p:spTree>
    <p:extLst>
      <p:ext uri="{BB962C8B-B14F-4D97-AF65-F5344CB8AC3E}">
        <p14:creationId xmlns:p14="http://schemas.microsoft.com/office/powerpoint/2010/main" val="29284910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lumMod val="10000"/>
                  </a:schemeClr>
                </a:solidFill>
              </a:rPr>
              <a:t>App paso a paso desde cero</a:t>
            </a:r>
          </a:p>
        </p:txBody>
      </p:sp>
      <p:sp>
        <p:nvSpPr>
          <p:cNvPr id="3" name="Marcador de texto 2"/>
          <p:cNvSpPr>
            <a:spLocks noGrp="1"/>
          </p:cNvSpPr>
          <p:nvPr>
            <p:ph type="body" sz="quarter" idx="10"/>
          </p:nvPr>
        </p:nvSpPr>
        <p:spPr>
          <a:xfrm>
            <a:off x="540631" y="1221425"/>
            <a:ext cx="8401440" cy="3063574"/>
          </a:xfrm>
        </p:spPr>
        <p:txBody>
          <a:bodyPr/>
          <a:lstStyle/>
          <a:p>
            <a:r>
              <a:rPr lang="es-ES" dirty="0"/>
              <a:t>¿Qué vamos a ver?</a:t>
            </a:r>
          </a:p>
          <a:p>
            <a:pPr marL="342900" indent="-342900">
              <a:buFont typeface="Arial" panose="020B0604020202020204" pitchFamily="34" charset="0"/>
              <a:buChar char="•"/>
            </a:pPr>
            <a:r>
              <a:rPr lang="es-ES" sz="1600" dirty="0"/>
              <a:t>Crear App 3D con el sistema solar.</a:t>
            </a:r>
          </a:p>
          <a:p>
            <a:pPr marL="342900" indent="-342900">
              <a:buFont typeface="Arial" panose="020B0604020202020204" pitchFamily="34" charset="0"/>
              <a:buChar char="•"/>
            </a:pPr>
            <a:r>
              <a:rPr lang="es-ES" sz="1600" dirty="0"/>
              <a:t>Uso de modelos 3D.</a:t>
            </a:r>
          </a:p>
          <a:p>
            <a:pPr marL="342900" indent="-342900">
              <a:buFont typeface="Arial" panose="020B0604020202020204" pitchFamily="34" charset="0"/>
              <a:buChar char="•"/>
            </a:pPr>
            <a:r>
              <a:rPr lang="es-ES" sz="1600" dirty="0"/>
              <a:t>Gestión de cámara y posicionamiento.</a:t>
            </a:r>
          </a:p>
          <a:p>
            <a:pPr marL="342900" indent="-342900">
              <a:buFont typeface="Arial" panose="020B0604020202020204" pitchFamily="34" charset="0"/>
              <a:buChar char="•"/>
            </a:pPr>
            <a:r>
              <a:rPr lang="es-ES" sz="1600" dirty="0" err="1"/>
              <a:t>Spatial</a:t>
            </a:r>
            <a:r>
              <a:rPr lang="es-ES" sz="1600" dirty="0"/>
              <a:t> </a:t>
            </a:r>
            <a:r>
              <a:rPr lang="es-ES" sz="1600" dirty="0" err="1"/>
              <a:t>Sound</a:t>
            </a:r>
            <a:r>
              <a:rPr lang="es-ES" sz="1600" dirty="0"/>
              <a:t>.</a:t>
            </a:r>
          </a:p>
          <a:p>
            <a:pPr marL="342900" indent="-342900">
              <a:buFont typeface="Arial" panose="020B0604020202020204" pitchFamily="34" charset="0"/>
              <a:buChar char="•"/>
            </a:pPr>
            <a:r>
              <a:rPr lang="es-ES" sz="1600" dirty="0"/>
              <a:t>Air </a:t>
            </a:r>
            <a:r>
              <a:rPr lang="es-ES" sz="1600" dirty="0" err="1"/>
              <a:t>Tap</a:t>
            </a:r>
            <a:r>
              <a:rPr lang="es-ES" sz="1600" dirty="0"/>
              <a:t>.</a:t>
            </a:r>
          </a:p>
          <a:p>
            <a:pPr marL="342900" indent="-342900">
              <a:buFont typeface="Arial" panose="020B0604020202020204" pitchFamily="34" charset="0"/>
              <a:buChar char="•"/>
            </a:pPr>
            <a:r>
              <a:rPr lang="es-ES" sz="1600" dirty="0"/>
              <a:t>Comandos de voz.</a:t>
            </a:r>
          </a:p>
        </p:txBody>
      </p:sp>
    </p:spTree>
    <p:extLst>
      <p:ext uri="{BB962C8B-B14F-4D97-AF65-F5344CB8AC3E}">
        <p14:creationId xmlns:p14="http://schemas.microsoft.com/office/powerpoint/2010/main" val="22435147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00FF"/>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a:solidFill>
                  <a:schemeClr val="tx1"/>
                </a:solidFill>
              </a:rPr>
              <a:t>App </a:t>
            </a:r>
            <a:r>
              <a:rPr lang="en-US" sz="4500" dirty="0" err="1">
                <a:solidFill>
                  <a:schemeClr val="tx1"/>
                </a:solidFill>
              </a:rPr>
              <a:t>desde</a:t>
            </a:r>
            <a:r>
              <a:rPr lang="en-US" sz="4500" dirty="0">
                <a:solidFill>
                  <a:schemeClr val="tx1"/>
                </a:solidFill>
              </a:rPr>
              <a:t> cero </a:t>
            </a:r>
            <a:r>
              <a:rPr lang="en-US" sz="4500" dirty="0" err="1">
                <a:solidFill>
                  <a:schemeClr val="tx1"/>
                </a:solidFill>
              </a:rPr>
              <a:t>paso</a:t>
            </a:r>
            <a:r>
              <a:rPr lang="en-US" sz="4500" dirty="0">
                <a:solidFill>
                  <a:schemeClr val="tx1"/>
                </a:solidFill>
              </a:rPr>
              <a:t> a </a:t>
            </a:r>
            <a:r>
              <a:rPr lang="en-US" sz="4500" dirty="0" err="1">
                <a:solidFill>
                  <a:schemeClr val="tx1"/>
                </a:solidFill>
              </a:rPr>
              <a:t>paso</a:t>
            </a:r>
            <a:endParaRPr lang="en-US" sz="4500" dirty="0">
              <a:solidFill>
                <a:schemeClr val="tx1"/>
              </a:solidFill>
            </a:endParaRPr>
          </a:p>
        </p:txBody>
      </p:sp>
    </p:spTree>
    <p:extLst>
      <p:ext uri="{BB962C8B-B14F-4D97-AF65-F5344CB8AC3E}">
        <p14:creationId xmlns:p14="http://schemas.microsoft.com/office/powerpoint/2010/main" val="126010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Tips</a:t>
            </a:r>
          </a:p>
        </p:txBody>
      </p:sp>
      <p:sp>
        <p:nvSpPr>
          <p:cNvPr id="4" name="Text Placeholder 5"/>
          <p:cNvSpPr>
            <a:spLocks noGrp="1"/>
          </p:cNvSpPr>
          <p:nvPr>
            <p:ph type="body" sz="quarter" idx="10"/>
          </p:nvPr>
        </p:nvSpPr>
        <p:spPr>
          <a:xfrm>
            <a:off x="201930" y="892121"/>
            <a:ext cx="8740142" cy="1787729"/>
          </a:xfrm>
        </p:spPr>
        <p:txBody>
          <a:bodyPr/>
          <a:lstStyle/>
          <a:p>
            <a:r>
              <a:rPr lang="en-US" dirty="0"/>
              <a:t>Loading times</a:t>
            </a:r>
          </a:p>
          <a:p>
            <a:pPr lvl="1"/>
            <a:r>
              <a:rPr lang="en-US" dirty="0">
                <a:solidFill>
                  <a:schemeClr val="tx2">
                    <a:lumMod val="10000"/>
                  </a:schemeClr>
                </a:solidFill>
              </a:rPr>
              <a:t>Si la </a:t>
            </a:r>
            <a:r>
              <a:rPr lang="en-US" dirty="0" err="1">
                <a:solidFill>
                  <a:schemeClr val="tx2">
                    <a:lumMod val="10000"/>
                  </a:schemeClr>
                </a:solidFill>
              </a:rPr>
              <a:t>aplicación</a:t>
            </a:r>
            <a:r>
              <a:rPr lang="en-US" dirty="0">
                <a:solidFill>
                  <a:schemeClr val="tx2">
                    <a:lumMod val="10000"/>
                  </a:schemeClr>
                </a:solidFill>
              </a:rPr>
              <a:t> no </a:t>
            </a:r>
            <a:r>
              <a:rPr lang="en-US" dirty="0" err="1">
                <a:solidFill>
                  <a:schemeClr val="tx2">
                    <a:lumMod val="10000"/>
                  </a:schemeClr>
                </a:solidFill>
              </a:rPr>
              <a:t>es</a:t>
            </a:r>
            <a:r>
              <a:rPr lang="en-US" dirty="0">
                <a:solidFill>
                  <a:schemeClr val="tx2">
                    <a:lumMod val="10000"/>
                  </a:schemeClr>
                </a:solidFill>
              </a:rPr>
              <a:t> </a:t>
            </a:r>
            <a:r>
              <a:rPr lang="en-US" dirty="0" err="1">
                <a:solidFill>
                  <a:schemeClr val="tx2">
                    <a:lumMod val="10000"/>
                  </a:schemeClr>
                </a:solidFill>
              </a:rPr>
              <a:t>lanzada</a:t>
            </a:r>
            <a:r>
              <a:rPr lang="en-US" dirty="0">
                <a:solidFill>
                  <a:schemeClr val="tx2">
                    <a:lumMod val="10000"/>
                  </a:schemeClr>
                </a:solidFill>
              </a:rPr>
              <a:t> </a:t>
            </a:r>
            <a:r>
              <a:rPr lang="en-US" dirty="0" err="1">
                <a:solidFill>
                  <a:schemeClr val="tx2">
                    <a:lumMod val="10000"/>
                  </a:schemeClr>
                </a:solidFill>
              </a:rPr>
              <a:t>en</a:t>
            </a:r>
            <a:r>
              <a:rPr lang="en-US" dirty="0">
                <a:solidFill>
                  <a:schemeClr val="tx2">
                    <a:lumMod val="10000"/>
                  </a:schemeClr>
                </a:solidFill>
              </a:rPr>
              <a:t> 5 </a:t>
            </a:r>
            <a:r>
              <a:rPr lang="en-US" dirty="0" err="1">
                <a:solidFill>
                  <a:schemeClr val="tx2">
                    <a:lumMod val="10000"/>
                  </a:schemeClr>
                </a:solidFill>
              </a:rPr>
              <a:t>seg</a:t>
            </a:r>
            <a:r>
              <a:rPr lang="en-US" dirty="0">
                <a:solidFill>
                  <a:schemeClr val="tx2">
                    <a:lumMod val="10000"/>
                  </a:schemeClr>
                </a:solidFill>
              </a:rPr>
              <a:t> se </a:t>
            </a:r>
            <a:r>
              <a:rPr lang="en-US" dirty="0" err="1">
                <a:solidFill>
                  <a:schemeClr val="tx2">
                    <a:lumMod val="10000"/>
                  </a:schemeClr>
                </a:solidFill>
              </a:rPr>
              <a:t>cierra</a:t>
            </a:r>
            <a:r>
              <a:rPr lang="en-US" dirty="0">
                <a:solidFill>
                  <a:schemeClr val="tx2">
                    <a:lumMod val="10000"/>
                  </a:schemeClr>
                </a:solidFill>
              </a:rPr>
              <a:t> </a:t>
            </a:r>
          </a:p>
          <a:p>
            <a:pPr lvl="1"/>
            <a:r>
              <a:rPr lang="en-US" dirty="0">
                <a:solidFill>
                  <a:schemeClr val="tx2">
                    <a:lumMod val="10000"/>
                  </a:schemeClr>
                </a:solidFill>
              </a:rPr>
              <a:t>(solo </a:t>
            </a:r>
            <a:r>
              <a:rPr lang="en-US" dirty="0" err="1">
                <a:solidFill>
                  <a:schemeClr val="tx2">
                    <a:lumMod val="10000"/>
                  </a:schemeClr>
                </a:solidFill>
              </a:rPr>
              <a:t>ocurre</a:t>
            </a:r>
            <a:r>
              <a:rPr lang="en-US" dirty="0">
                <a:solidFill>
                  <a:schemeClr val="tx2">
                    <a:lumMod val="10000"/>
                  </a:schemeClr>
                </a:solidFill>
              </a:rPr>
              <a:t> </a:t>
            </a:r>
            <a:r>
              <a:rPr lang="en-US" dirty="0" err="1">
                <a:solidFill>
                  <a:schemeClr val="tx2">
                    <a:lumMod val="10000"/>
                  </a:schemeClr>
                </a:solidFill>
              </a:rPr>
              <a:t>en</a:t>
            </a:r>
            <a:r>
              <a:rPr lang="en-US" dirty="0">
                <a:solidFill>
                  <a:schemeClr val="tx2">
                    <a:lumMod val="10000"/>
                  </a:schemeClr>
                </a:solidFill>
              </a:rPr>
              <a:t> release)</a:t>
            </a:r>
          </a:p>
          <a:p>
            <a:pPr marL="252134" lvl="1" indent="-252134">
              <a:buFont typeface="Arial" panose="020B0604020202020204" pitchFamily="34" charset="0"/>
              <a:buChar char="•"/>
            </a:pPr>
            <a:endParaRPr lang="en-US" dirty="0"/>
          </a:p>
          <a:p>
            <a:endParaRPr lang="en-US" dirty="0"/>
          </a:p>
        </p:txBody>
      </p:sp>
      <p:pic>
        <p:nvPicPr>
          <p:cNvPr id="2" name="Picture 1"/>
          <p:cNvPicPr>
            <a:picLocks noChangeAspect="1"/>
          </p:cNvPicPr>
          <p:nvPr/>
        </p:nvPicPr>
        <p:blipFill>
          <a:blip r:embed="rId3"/>
          <a:stretch>
            <a:fillRect/>
          </a:stretch>
        </p:blipFill>
        <p:spPr>
          <a:xfrm>
            <a:off x="3059283" y="1843405"/>
            <a:ext cx="4909327" cy="2750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774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Apps</a:t>
            </a:r>
          </a:p>
        </p:txBody>
      </p:sp>
    </p:spTree>
    <p:extLst>
      <p:ext uri="{BB962C8B-B14F-4D97-AF65-F5344CB8AC3E}">
        <p14:creationId xmlns:p14="http://schemas.microsoft.com/office/powerpoint/2010/main" val="227347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VR vs AR</a:t>
            </a:r>
          </a:p>
        </p:txBody>
      </p:sp>
    </p:spTree>
    <p:extLst>
      <p:ext uri="{BB962C8B-B14F-4D97-AF65-F5344CB8AC3E}">
        <p14:creationId xmlns:p14="http://schemas.microsoft.com/office/powerpoint/2010/main" val="2250041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57200" y="205978"/>
            <a:ext cx="8229600" cy="651272"/>
          </a:xfrm>
        </p:spPr>
        <p:txBody>
          <a:bodyPr/>
          <a:lstStyle/>
          <a:p>
            <a:r>
              <a:rPr lang="es-ES" dirty="0" err="1"/>
              <a:t>Spatial</a:t>
            </a:r>
            <a:r>
              <a:rPr lang="es-ES" dirty="0"/>
              <a:t> </a:t>
            </a:r>
            <a:r>
              <a:rPr lang="es-ES" dirty="0" err="1"/>
              <a:t>Mapping</a:t>
            </a:r>
            <a:endParaRPr lang="es-ES" dirty="0"/>
          </a:p>
        </p:txBody>
      </p:sp>
      <p:pic>
        <p:nvPicPr>
          <p:cNvPr id="4" name="HoloLens_Spatial_mapping_on_Wave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57250"/>
            <a:ext cx="5760000" cy="3240000"/>
          </a:xfrm>
          <a:prstGeom prst="rect">
            <a:avLst/>
          </a:prstGeom>
        </p:spPr>
      </p:pic>
    </p:spTree>
    <p:extLst>
      <p:ext uri="{BB962C8B-B14F-4D97-AF65-F5344CB8AC3E}">
        <p14:creationId xmlns:p14="http://schemas.microsoft.com/office/powerpoint/2010/main" val="120358370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Aplicaciones reales. Disponibles en la Store!</a:t>
            </a:r>
          </a:p>
        </p:txBody>
      </p:sp>
      <p:pic>
        <p:nvPicPr>
          <p:cNvPr id="4" name="HoloPlanner_app_made_with_Wave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2000" y="1063378"/>
            <a:ext cx="5760000" cy="3240000"/>
          </a:xfrm>
          <a:prstGeom prst="rect">
            <a:avLst/>
          </a:prstGeom>
        </p:spPr>
      </p:pic>
    </p:spTree>
    <p:extLst>
      <p:ext uri="{BB962C8B-B14F-4D97-AF65-F5344CB8AC3E}">
        <p14:creationId xmlns:p14="http://schemas.microsoft.com/office/powerpoint/2010/main" val="384601743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Tips</a:t>
            </a:r>
          </a:p>
        </p:txBody>
      </p:sp>
      <p:sp>
        <p:nvSpPr>
          <p:cNvPr id="4" name="Text Placeholder 5"/>
          <p:cNvSpPr>
            <a:spLocks noGrp="1"/>
          </p:cNvSpPr>
          <p:nvPr>
            <p:ph type="body" sz="quarter" idx="10"/>
          </p:nvPr>
        </p:nvSpPr>
        <p:spPr>
          <a:xfrm>
            <a:off x="201930" y="892121"/>
            <a:ext cx="8740142" cy="1538805"/>
          </a:xfrm>
        </p:spPr>
        <p:txBody>
          <a:bodyPr/>
          <a:lstStyle/>
          <a:p>
            <a:r>
              <a:rPr lang="en-US" dirty="0"/>
              <a:t>Outside</a:t>
            </a:r>
          </a:p>
          <a:p>
            <a:pPr lvl="1"/>
            <a:r>
              <a:rPr lang="en-US" dirty="0" err="1">
                <a:solidFill>
                  <a:schemeClr val="tx2">
                    <a:lumMod val="10000"/>
                  </a:schemeClr>
                </a:solidFill>
              </a:rPr>
              <a:t>Funciona</a:t>
            </a:r>
            <a:r>
              <a:rPr lang="en-US" dirty="0">
                <a:solidFill>
                  <a:schemeClr val="tx2">
                    <a:lumMod val="10000"/>
                  </a:schemeClr>
                </a:solidFill>
              </a:rPr>
              <a:t> </a:t>
            </a:r>
            <a:r>
              <a:rPr lang="en-US" dirty="0" err="1">
                <a:solidFill>
                  <a:schemeClr val="tx2">
                    <a:lumMod val="10000"/>
                  </a:schemeClr>
                </a:solidFill>
              </a:rPr>
              <a:t>pero</a:t>
            </a:r>
            <a:r>
              <a:rPr lang="en-US" dirty="0">
                <a:solidFill>
                  <a:schemeClr val="tx2">
                    <a:lumMod val="10000"/>
                  </a:schemeClr>
                </a:solidFill>
              </a:rPr>
              <a:t> el </a:t>
            </a:r>
            <a:r>
              <a:rPr lang="en-US" dirty="0" err="1">
                <a:solidFill>
                  <a:schemeClr val="tx2">
                    <a:lumMod val="10000"/>
                  </a:schemeClr>
                </a:solidFill>
              </a:rPr>
              <a:t>brillo</a:t>
            </a:r>
            <a:r>
              <a:rPr lang="en-US" dirty="0">
                <a:solidFill>
                  <a:schemeClr val="tx2">
                    <a:lumMod val="10000"/>
                  </a:schemeClr>
                </a:solidFill>
              </a:rPr>
              <a:t> no </a:t>
            </a:r>
            <a:r>
              <a:rPr lang="en-US" dirty="0" err="1">
                <a:solidFill>
                  <a:schemeClr val="tx2">
                    <a:lumMod val="10000"/>
                  </a:schemeClr>
                </a:solidFill>
              </a:rPr>
              <a:t>tiene</a:t>
            </a:r>
            <a:r>
              <a:rPr lang="en-US" dirty="0">
                <a:solidFill>
                  <a:schemeClr val="tx2">
                    <a:lumMod val="10000"/>
                  </a:schemeClr>
                </a:solidFill>
              </a:rPr>
              <a:t> </a:t>
            </a:r>
            <a:r>
              <a:rPr lang="en-US" dirty="0" err="1">
                <a:solidFill>
                  <a:schemeClr val="tx2">
                    <a:lumMod val="10000"/>
                  </a:schemeClr>
                </a:solidFill>
              </a:rPr>
              <a:t>suficiente</a:t>
            </a:r>
            <a:r>
              <a:rPr lang="en-US" dirty="0">
                <a:solidFill>
                  <a:schemeClr val="tx2">
                    <a:lumMod val="10000"/>
                  </a:schemeClr>
                </a:solidFill>
              </a:rPr>
              <a:t> </a:t>
            </a:r>
            <a:r>
              <a:rPr lang="en-US" dirty="0" err="1">
                <a:solidFill>
                  <a:schemeClr val="tx2">
                    <a:lumMod val="10000"/>
                  </a:schemeClr>
                </a:solidFill>
              </a:rPr>
              <a:t>contraste</a:t>
            </a:r>
            <a:endParaRPr lang="en-US" dirty="0">
              <a:solidFill>
                <a:schemeClr val="tx2">
                  <a:lumMod val="10000"/>
                </a:schemeClr>
              </a:solidFill>
            </a:endParaRPr>
          </a:p>
          <a:p>
            <a:pPr marL="252134" lvl="1" indent="-252134">
              <a:buFont typeface="Arial" panose="020B0604020202020204" pitchFamily="34" charset="0"/>
              <a:buChar char="•"/>
            </a:pPr>
            <a:endParaRPr lang="en-US" dirty="0">
              <a:solidFill>
                <a:schemeClr val="tx2">
                  <a:lumMod val="10000"/>
                </a:schemeClr>
              </a:solidFill>
            </a:endParaRPr>
          </a:p>
          <a:p>
            <a:endParaRPr lang="en-US" dirty="0"/>
          </a:p>
        </p:txBody>
      </p:sp>
      <p:pic>
        <p:nvPicPr>
          <p:cNvPr id="10242" name="Picture 2" descr="https://i.ytimg.com/vi/hX5Dz3FSupg/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753" y="1818438"/>
            <a:ext cx="5266496" cy="29624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Tips</a:t>
            </a:r>
          </a:p>
        </p:txBody>
      </p:sp>
      <p:sp>
        <p:nvSpPr>
          <p:cNvPr id="4" name="Text Placeholder 5"/>
          <p:cNvSpPr>
            <a:spLocks noGrp="1"/>
          </p:cNvSpPr>
          <p:nvPr>
            <p:ph type="body" sz="quarter" idx="10"/>
          </p:nvPr>
        </p:nvSpPr>
        <p:spPr>
          <a:xfrm>
            <a:off x="201930" y="892121"/>
            <a:ext cx="8740142" cy="1538805"/>
          </a:xfrm>
        </p:spPr>
        <p:txBody>
          <a:bodyPr/>
          <a:lstStyle/>
          <a:p>
            <a:r>
              <a:rPr lang="en-US" dirty="0"/>
              <a:t>Spaces</a:t>
            </a:r>
          </a:p>
          <a:p>
            <a:pPr lvl="1"/>
            <a:r>
              <a:rPr lang="en-US" dirty="0" err="1">
                <a:solidFill>
                  <a:schemeClr val="tx2">
                    <a:lumMod val="10000"/>
                  </a:schemeClr>
                </a:solidFill>
              </a:rPr>
              <a:t>Utiliza</a:t>
            </a:r>
            <a:r>
              <a:rPr lang="en-US" dirty="0">
                <a:solidFill>
                  <a:schemeClr val="tx2">
                    <a:lumMod val="10000"/>
                  </a:schemeClr>
                </a:solidFill>
              </a:rPr>
              <a:t> el </a:t>
            </a:r>
            <a:r>
              <a:rPr lang="en-US" dirty="0" err="1">
                <a:solidFill>
                  <a:schemeClr val="tx2">
                    <a:lumMod val="10000"/>
                  </a:schemeClr>
                </a:solidFill>
              </a:rPr>
              <a:t>nombre</a:t>
            </a:r>
            <a:r>
              <a:rPr lang="en-US" dirty="0">
                <a:solidFill>
                  <a:schemeClr val="tx2">
                    <a:lumMod val="10000"/>
                  </a:schemeClr>
                </a:solidFill>
              </a:rPr>
              <a:t> de la </a:t>
            </a:r>
            <a:r>
              <a:rPr lang="en-US" dirty="0" err="1">
                <a:solidFill>
                  <a:schemeClr val="tx2">
                    <a:lumMod val="10000"/>
                  </a:schemeClr>
                </a:solidFill>
              </a:rPr>
              <a:t>wifi</a:t>
            </a:r>
            <a:endParaRPr lang="en-US" dirty="0">
              <a:solidFill>
                <a:schemeClr val="tx2">
                  <a:lumMod val="10000"/>
                </a:schemeClr>
              </a:solidFill>
            </a:endParaRPr>
          </a:p>
          <a:p>
            <a:pPr marL="252134" lvl="1" indent="-252134">
              <a:buFont typeface="Arial" panose="020B0604020202020204" pitchFamily="34" charset="0"/>
              <a:buChar char="•"/>
            </a:pPr>
            <a:endParaRPr lang="en-US" dirty="0">
              <a:solidFill>
                <a:schemeClr val="tx2">
                  <a:lumMod val="10000"/>
                </a:schemeClr>
              </a:solidFill>
            </a:endParaRPr>
          </a:p>
          <a:p>
            <a:endParaRPr lang="en-US" dirty="0"/>
          </a:p>
        </p:txBody>
      </p:sp>
      <p:pic>
        <p:nvPicPr>
          <p:cNvPr id="3" name="Picture 2"/>
          <p:cNvPicPr>
            <a:picLocks noChangeAspect="1"/>
          </p:cNvPicPr>
          <p:nvPr/>
        </p:nvPicPr>
        <p:blipFill>
          <a:blip r:embed="rId3"/>
          <a:stretch>
            <a:fillRect/>
          </a:stretch>
        </p:blipFill>
        <p:spPr>
          <a:xfrm>
            <a:off x="2947230" y="1619299"/>
            <a:ext cx="5410494" cy="3043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87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solidFill>
                  <a:schemeClr val="tx2">
                    <a:lumMod val="10000"/>
                  </a:schemeClr>
                </a:solidFill>
              </a:rPr>
              <a:t>Tips</a:t>
            </a:r>
          </a:p>
        </p:txBody>
      </p:sp>
      <p:sp>
        <p:nvSpPr>
          <p:cNvPr id="4" name="Text Placeholder 5"/>
          <p:cNvSpPr>
            <a:spLocks noGrp="1"/>
          </p:cNvSpPr>
          <p:nvPr>
            <p:ph type="body" sz="quarter" idx="10"/>
          </p:nvPr>
        </p:nvSpPr>
        <p:spPr>
          <a:xfrm>
            <a:off x="201930" y="892121"/>
            <a:ext cx="8740142" cy="1040956"/>
          </a:xfrm>
        </p:spPr>
        <p:txBody>
          <a:bodyPr/>
          <a:lstStyle/>
          <a:p>
            <a:r>
              <a:rPr lang="en-US" dirty="0"/>
              <a:t>La zona </a:t>
            </a:r>
            <a:r>
              <a:rPr lang="en-US" dirty="0" err="1"/>
              <a:t>óptima</a:t>
            </a:r>
            <a:r>
              <a:rPr lang="en-US" dirty="0"/>
              <a:t> para </a:t>
            </a:r>
            <a:r>
              <a:rPr lang="en-US" dirty="0" err="1"/>
              <a:t>hologramas</a:t>
            </a:r>
            <a:r>
              <a:rPr lang="en-US" dirty="0"/>
              <a:t> </a:t>
            </a:r>
            <a:r>
              <a:rPr lang="en-US" dirty="0" err="1"/>
              <a:t>es</a:t>
            </a:r>
            <a:r>
              <a:rPr lang="en-US" dirty="0"/>
              <a:t> entre 1.25m y 5m</a:t>
            </a:r>
          </a:p>
          <a:p>
            <a:endParaRPr lang="en-US" dirty="0"/>
          </a:p>
        </p:txBody>
      </p:sp>
      <p:pic>
        <p:nvPicPr>
          <p:cNvPr id="8196" name="Picture 4" descr="Stabilization plane for 3D objects"/>
          <p:cNvPicPr>
            <a:picLocks noChangeAspect="1" noChangeArrowheads="1"/>
          </p:cNvPicPr>
          <p:nvPr/>
        </p:nvPicPr>
        <p:blipFill rotWithShape="1">
          <a:blip r:embed="rId3">
            <a:extLst>
              <a:ext uri="{28A0092B-C50C-407E-A947-70E740481C1C}">
                <a14:useLocalDpi xmlns:a14="http://schemas.microsoft.com/office/drawing/2010/main" val="0"/>
              </a:ext>
            </a:extLst>
          </a:blip>
          <a:srcRect l="9069" r="10285"/>
          <a:stretch/>
        </p:blipFill>
        <p:spPr bwMode="auto">
          <a:xfrm>
            <a:off x="650142" y="3086169"/>
            <a:ext cx="3540091" cy="1517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 name="Picture 2"/>
          <p:cNvPicPr>
            <a:picLocks noChangeAspect="1"/>
          </p:cNvPicPr>
          <p:nvPr/>
        </p:nvPicPr>
        <p:blipFill>
          <a:blip r:embed="rId4"/>
          <a:stretch>
            <a:fillRect/>
          </a:stretch>
        </p:blipFill>
        <p:spPr>
          <a:xfrm>
            <a:off x="4852133" y="1537574"/>
            <a:ext cx="3630859" cy="2307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091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8779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a:t>Preguntas y respuestas.</a:t>
            </a:r>
            <a:endParaRPr lang="ru-RU" dirty="0"/>
          </a:p>
        </p:txBody>
      </p:sp>
      <p:sp>
        <p:nvSpPr>
          <p:cNvPr id="3" name="Text Placeholder 1"/>
          <p:cNvSpPr>
            <a:spLocks noGrp="1"/>
          </p:cNvSpPr>
          <p:nvPr>
            <p:ph type="body" sz="quarter" idx="20"/>
          </p:nvPr>
        </p:nvSpPr>
        <p:spPr>
          <a:xfrm>
            <a:off x="252134" y="1076539"/>
            <a:ext cx="8594677" cy="631239"/>
          </a:xfrm>
        </p:spPr>
        <p:txBody>
          <a:bodyPr/>
          <a:lstStyle/>
          <a:p>
            <a:r>
              <a:rPr lang="en-US" sz="2800" dirty="0"/>
              <a:t>¿</a:t>
            </a:r>
            <a:r>
              <a:rPr lang="en-US" sz="2800" dirty="0" err="1"/>
              <a:t>Dudas</a:t>
            </a:r>
            <a:r>
              <a:rPr lang="en-US" sz="2800" dirty="0"/>
              <a:t>?</a:t>
            </a:r>
            <a:endParaRPr lang="ru-RU" sz="2800" dirty="0"/>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Aller" pitchFamily="2" charset="0"/>
              </a:rPr>
              <a:t>P</a:t>
            </a:r>
            <a:r>
              <a:rPr lang="en-US" sz="8798" dirty="0">
                <a:solidFill>
                  <a:schemeClr val="accent1"/>
                </a:solidFill>
                <a:latin typeface="Aller" pitchFamily="2" charset="0"/>
              </a:rPr>
              <a:t>&amp;</a:t>
            </a:r>
            <a:r>
              <a:rPr lang="en-US" sz="16597" dirty="0">
                <a:solidFill>
                  <a:schemeClr val="accent1"/>
                </a:solidFill>
                <a:latin typeface="Aller" pitchFamily="2" charset="0"/>
              </a:rPr>
              <a:t>R</a:t>
            </a:r>
            <a:endParaRPr lang="ru-RU" sz="16597" dirty="0">
              <a:solidFill>
                <a:schemeClr val="accent1"/>
              </a:solidFill>
            </a:endParaRPr>
          </a:p>
        </p:txBody>
      </p:sp>
    </p:spTree>
    <p:extLst>
      <p:ext uri="{BB962C8B-B14F-4D97-AF65-F5344CB8AC3E}">
        <p14:creationId xmlns:p14="http://schemas.microsoft.com/office/powerpoint/2010/main" val="114202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303350" y="2062545"/>
            <a:ext cx="8445056" cy="1040874"/>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rgbClr val="002060"/>
                </a:solidFill>
                <a:latin typeface="Aller" pitchFamily="2" charset="0"/>
              </a:rPr>
              <a:t>Gracias!</a:t>
            </a:r>
            <a:endParaRPr lang="ru-RU" sz="7200" dirty="0">
              <a:solidFill>
                <a:srgbClr val="002060"/>
              </a:solidFill>
            </a:endParaRPr>
          </a:p>
        </p:txBody>
      </p:sp>
    </p:spTree>
    <p:extLst>
      <p:ext uri="{BB962C8B-B14F-4D97-AF65-F5344CB8AC3E}">
        <p14:creationId xmlns:p14="http://schemas.microsoft.com/office/powerpoint/2010/main" val="2241286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7"/>
            <a:ext cx="9141483" cy="5142084"/>
          </a:xfrm>
          <a:prstGeom prst="rect">
            <a:avLst/>
          </a:prstGeom>
        </p:spPr>
      </p:pic>
      <p:sp>
        <p:nvSpPr>
          <p:cNvPr id="9" name="Rectangle 8"/>
          <p:cNvSpPr/>
          <p:nvPr/>
        </p:nvSpPr>
        <p:spPr bwMode="auto">
          <a:xfrm>
            <a:off x="201930" y="217468"/>
            <a:ext cx="336159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8740511" cy="688465"/>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971" dirty="0">
                <a:gradFill>
                  <a:gsLst>
                    <a:gs pos="5833">
                      <a:srgbClr val="FFFFFF"/>
                    </a:gs>
                    <a:gs pos="100000">
                      <a:srgbClr val="FFFFFF"/>
                    </a:gs>
                  </a:gsLst>
                  <a:lin ang="5400000" scaled="0"/>
                </a:gradFill>
                <a:cs typeface="Segoe UI" pitchFamily="34" charset="0"/>
              </a:rPr>
              <a:t>Virtual Reality</a:t>
            </a:r>
            <a:endParaRPr sz="3971" dirty="0">
              <a:gradFill>
                <a:gsLst>
                  <a:gs pos="5833">
                    <a:srgbClr val="FFFFFF"/>
                  </a:gs>
                  <a:gs pos="100000">
                    <a:srgbClr val="FFFFFF"/>
                  </a:gs>
                </a:gsLst>
                <a:lin ang="5400000" scaled="0"/>
              </a:gradFill>
              <a:cs typeface="Segoe UI" pitchFamily="34" charset="0"/>
            </a:endParaRPr>
          </a:p>
        </p:txBody>
      </p:sp>
      <p:sp>
        <p:nvSpPr>
          <p:cNvPr id="2" name="TextBox 1"/>
          <p:cNvSpPr txBox="1"/>
          <p:nvPr/>
        </p:nvSpPr>
        <p:spPr>
          <a:xfrm>
            <a:off x="201931" y="2236758"/>
            <a:ext cx="3361593" cy="1344638"/>
          </a:xfrm>
          <a:prstGeom prst="rect">
            <a:avLst/>
          </a:prstGeom>
          <a:noFill/>
        </p:spPr>
        <p:txBody>
          <a:bodyPr wrap="square" lIns="134464" tIns="107571" rIns="134464" bIns="107571" rtlCol="0">
            <a:noAutofit/>
          </a:bodyPr>
          <a:lstStyle/>
          <a:p>
            <a:pPr>
              <a:lnSpc>
                <a:spcPct val="90000"/>
              </a:lnSpc>
              <a:spcBef>
                <a:spcPct val="20000"/>
              </a:spcBef>
              <a:buSzPct val="90000"/>
            </a:pPr>
            <a:r>
              <a:rPr lang="en-US" sz="2059" dirty="0" err="1">
                <a:gradFill>
                  <a:gsLst>
                    <a:gs pos="0">
                      <a:srgbClr val="FFFFFF"/>
                    </a:gs>
                    <a:gs pos="100000">
                      <a:srgbClr val="FFFFFF"/>
                    </a:gs>
                  </a:gsLst>
                  <a:lin ang="5400000" scaled="0"/>
                </a:gradFill>
                <a:latin typeface="+mj-lt"/>
              </a:rPr>
              <a:t>Sensación</a:t>
            </a:r>
            <a:r>
              <a:rPr lang="en-US" sz="2059" dirty="0">
                <a:gradFill>
                  <a:gsLst>
                    <a:gs pos="0">
                      <a:srgbClr val="FFFFFF"/>
                    </a:gs>
                    <a:gs pos="100000">
                      <a:srgbClr val="FFFFFF"/>
                    </a:gs>
                  </a:gsLst>
                  <a:lin ang="5400000" scaled="0"/>
                </a:gradFill>
                <a:latin typeface="+mj-lt"/>
              </a:rPr>
              <a:t> de “</a:t>
            </a:r>
            <a:r>
              <a:rPr lang="en-US" sz="2059" dirty="0" err="1">
                <a:gradFill>
                  <a:gsLst>
                    <a:gs pos="0">
                      <a:srgbClr val="FFFFFF"/>
                    </a:gs>
                    <a:gs pos="100000">
                      <a:srgbClr val="FFFFFF"/>
                    </a:gs>
                  </a:gsLst>
                  <a:lin ang="5400000" scaled="0"/>
                </a:gradFill>
                <a:latin typeface="+mj-lt"/>
              </a:rPr>
              <a:t>presencia</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en</a:t>
            </a:r>
            <a:r>
              <a:rPr lang="en-US" sz="2059" dirty="0">
                <a:gradFill>
                  <a:gsLst>
                    <a:gs pos="0">
                      <a:srgbClr val="FFFFFF"/>
                    </a:gs>
                    <a:gs pos="100000">
                      <a:srgbClr val="FFFFFF"/>
                    </a:gs>
                  </a:gsLst>
                  <a:lin ang="5400000" scaled="0"/>
                </a:gradFill>
                <a:latin typeface="+mj-lt"/>
              </a:rPr>
              <a:t> un </a:t>
            </a:r>
            <a:r>
              <a:rPr lang="en-US" sz="2059" dirty="0" err="1">
                <a:gradFill>
                  <a:gsLst>
                    <a:gs pos="0">
                      <a:srgbClr val="FFFFFF"/>
                    </a:gs>
                    <a:gs pos="100000">
                      <a:srgbClr val="FFFFFF"/>
                    </a:gs>
                  </a:gsLst>
                  <a:lin ang="5400000" scaled="0"/>
                </a:gradFill>
                <a:latin typeface="+mj-lt"/>
              </a:rPr>
              <a:t>mundo</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alternativo</a:t>
            </a:r>
            <a:endParaRPr lang="en-US" sz="2059"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42436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376577"/>
            <a:ext cx="8368200" cy="686099"/>
          </a:xfrm>
        </p:spPr>
        <p:txBody>
          <a:bodyPr/>
          <a:lstStyle/>
          <a:p>
            <a:r>
              <a:rPr lang="en-US" dirty="0">
                <a:solidFill>
                  <a:schemeClr val="tx2">
                    <a:lumMod val="10000"/>
                  </a:schemeClr>
                </a:solidFill>
              </a:rPr>
              <a:t>VR vs AR</a:t>
            </a:r>
          </a:p>
        </p:txBody>
      </p:sp>
      <p:sp>
        <p:nvSpPr>
          <p:cNvPr id="7" name="Text Placeholder 5"/>
          <p:cNvSpPr>
            <a:spLocks noGrp="1"/>
          </p:cNvSpPr>
          <p:nvPr>
            <p:ph type="body" sz="quarter" idx="10"/>
          </p:nvPr>
        </p:nvSpPr>
        <p:spPr>
          <a:xfrm>
            <a:off x="201930" y="892121"/>
            <a:ext cx="8740142" cy="1040956"/>
          </a:xfrm>
        </p:spPr>
        <p:txBody>
          <a:bodyPr/>
          <a:lstStyle/>
          <a:p>
            <a:r>
              <a:rPr lang="en-US" dirty="0"/>
              <a:t>Virtual Reality</a:t>
            </a:r>
          </a:p>
          <a:p>
            <a:pPr lvl="1"/>
            <a:r>
              <a:rPr lang="en-US" dirty="0" err="1">
                <a:solidFill>
                  <a:schemeClr val="tx2">
                    <a:lumMod val="10000"/>
                  </a:schemeClr>
                </a:solidFill>
              </a:rPr>
              <a:t>Sustituye</a:t>
            </a:r>
            <a:r>
              <a:rPr lang="en-US" dirty="0">
                <a:solidFill>
                  <a:schemeClr val="tx2">
                    <a:lumMod val="10000"/>
                  </a:schemeClr>
                </a:solidFill>
              </a:rPr>
              <a:t> </a:t>
            </a:r>
            <a:r>
              <a:rPr lang="en-US" dirty="0" err="1">
                <a:solidFill>
                  <a:schemeClr val="tx2">
                    <a:lumMod val="10000"/>
                  </a:schemeClr>
                </a:solidFill>
              </a:rPr>
              <a:t>completamente</a:t>
            </a:r>
            <a:r>
              <a:rPr lang="en-US" dirty="0">
                <a:solidFill>
                  <a:schemeClr val="tx2">
                    <a:lumMod val="10000"/>
                  </a:schemeClr>
                </a:solidFill>
              </a:rPr>
              <a:t> </a:t>
            </a:r>
            <a:r>
              <a:rPr lang="en-US" dirty="0" err="1">
                <a:solidFill>
                  <a:schemeClr val="tx2">
                    <a:lumMod val="10000"/>
                  </a:schemeClr>
                </a:solidFill>
              </a:rPr>
              <a:t>tu</a:t>
            </a:r>
            <a:r>
              <a:rPr lang="en-US" dirty="0">
                <a:solidFill>
                  <a:schemeClr val="tx2">
                    <a:lumMod val="10000"/>
                  </a:schemeClr>
                </a:solidFill>
              </a:rPr>
              <a:t> </a:t>
            </a:r>
            <a:r>
              <a:rPr lang="en-US" dirty="0" err="1">
                <a:solidFill>
                  <a:schemeClr val="tx2">
                    <a:lumMod val="10000"/>
                  </a:schemeClr>
                </a:solidFill>
              </a:rPr>
              <a:t>entorno</a:t>
            </a:r>
            <a:endParaRPr lang="en-US" dirty="0">
              <a:solidFill>
                <a:schemeClr val="tx2">
                  <a:lumMod val="10000"/>
                </a:schemeClr>
              </a:solidFill>
            </a:endParaRPr>
          </a:p>
          <a:p>
            <a:pPr lvl="1"/>
            <a:endParaRPr lang="en-US" dirty="0"/>
          </a:p>
        </p:txBody>
      </p:sp>
      <p:pic>
        <p:nvPicPr>
          <p:cNvPr id="8" name="Picture 7" descr="http://blogs-images.forbes.com/davidewalt/files/2016/03/oculus-rift-vr-headset-1200x69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03" r="3053"/>
          <a:stretch/>
        </p:blipFill>
        <p:spPr bwMode="auto">
          <a:xfrm>
            <a:off x="874247" y="1979921"/>
            <a:ext cx="1792850" cy="11429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www.htcvive.com/managed-assets/shared/desktop/vive/VR_Web_Product_HM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421" t="8143" r="18421" b="8523"/>
          <a:stretch/>
        </p:blipFill>
        <p:spPr bwMode="auto">
          <a:xfrm>
            <a:off x="3843655" y="1996947"/>
            <a:ext cx="1400664" cy="1108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media1.gameinformer.com/filestorage/CommunityServer.Components.SiteFiles/imagefeed/featured/sony/projectmorpheus/morpheus0326-610.jpg"/>
          <p:cNvPicPr>
            <a:picLocks noChangeAspect="1" noChangeArrowheads="1"/>
          </p:cNvPicPr>
          <p:nvPr/>
        </p:nvPicPr>
        <p:blipFill rotWithShape="1">
          <a:blip r:embed="rId5">
            <a:extLst>
              <a:ext uri="{28A0092B-C50C-407E-A947-70E740481C1C}">
                <a14:useLocalDpi xmlns:a14="http://schemas.microsoft.com/office/drawing/2010/main" val="0"/>
              </a:ext>
            </a:extLst>
          </a:blip>
          <a:srcRect l="21168" r="4277"/>
          <a:stretch/>
        </p:blipFill>
        <p:spPr bwMode="auto">
          <a:xfrm>
            <a:off x="6499180" y="1919330"/>
            <a:ext cx="1628595" cy="12640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g02.a.alicdn.com/kf/HTB1kktvIpXXXXckXVXXq6xXFXXXX/CN-ULTRA-CLEAR-Google-Cardboard-Valencia-Quality-3D-Virtual-Reality-Glasses-L07360.jpg"/>
          <p:cNvPicPr>
            <a:picLocks noChangeAspect="1" noChangeArrowheads="1"/>
          </p:cNvPicPr>
          <p:nvPr/>
        </p:nvPicPr>
        <p:blipFill rotWithShape="1">
          <a:blip r:embed="rId6">
            <a:extLst>
              <a:ext uri="{28A0092B-C50C-407E-A947-70E740481C1C}">
                <a14:useLocalDpi xmlns:a14="http://schemas.microsoft.com/office/drawing/2010/main" val="0"/>
              </a:ext>
            </a:extLst>
          </a:blip>
          <a:srcRect t="13167" b="9740"/>
          <a:stretch/>
        </p:blipFill>
        <p:spPr bwMode="auto">
          <a:xfrm>
            <a:off x="942186" y="3580228"/>
            <a:ext cx="1656972" cy="12774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odosmartglasses.com/wp-content/uploads/2016/02/main_bg_left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5576" y="3412148"/>
            <a:ext cx="1792850" cy="1355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ssets.bwbx.io/images/users/iqjWHBFdfxIU/iqGdPB8Y9ymQ/v0/-1x-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0960" y="3543390"/>
            <a:ext cx="2185035" cy="109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24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9144000" cy="5143500"/>
          </a:xfrm>
          <a:prstGeom prst="rect">
            <a:avLst/>
          </a:prstGeom>
        </p:spPr>
      </p:pic>
      <p:sp>
        <p:nvSpPr>
          <p:cNvPr id="9" name="Rectangle 8"/>
          <p:cNvSpPr/>
          <p:nvPr/>
        </p:nvSpPr>
        <p:spPr bwMode="auto">
          <a:xfrm>
            <a:off x="201930" y="217468"/>
            <a:ext cx="336159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8740511" cy="1238423"/>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971" dirty="0">
                <a:gradFill>
                  <a:gsLst>
                    <a:gs pos="5833">
                      <a:srgbClr val="FFFFFF"/>
                    </a:gs>
                    <a:gs pos="100000">
                      <a:srgbClr val="FFFFFF"/>
                    </a:gs>
                  </a:gsLst>
                  <a:lin ang="5400000" scaled="0"/>
                </a:gradFill>
                <a:cs typeface="Segoe UI" pitchFamily="34" charset="0"/>
              </a:rPr>
              <a:t>Augmented</a:t>
            </a:r>
          </a:p>
          <a:p>
            <a:r>
              <a:rPr lang="en-US" sz="3971" dirty="0">
                <a:gradFill>
                  <a:gsLst>
                    <a:gs pos="5833">
                      <a:srgbClr val="FFFFFF"/>
                    </a:gs>
                    <a:gs pos="100000">
                      <a:srgbClr val="FFFFFF"/>
                    </a:gs>
                  </a:gsLst>
                  <a:lin ang="5400000" scaled="0"/>
                </a:gradFill>
                <a:cs typeface="Segoe UI" pitchFamily="34" charset="0"/>
              </a:rPr>
              <a:t>Reality</a:t>
            </a:r>
          </a:p>
        </p:txBody>
      </p:sp>
      <p:sp>
        <p:nvSpPr>
          <p:cNvPr id="2" name="TextBox 1"/>
          <p:cNvSpPr txBox="1"/>
          <p:nvPr/>
        </p:nvSpPr>
        <p:spPr>
          <a:xfrm>
            <a:off x="201931" y="2236758"/>
            <a:ext cx="3361593" cy="1344638"/>
          </a:xfrm>
          <a:prstGeom prst="rect">
            <a:avLst/>
          </a:prstGeom>
          <a:noFill/>
        </p:spPr>
        <p:txBody>
          <a:bodyPr wrap="square" lIns="134464" tIns="107571" rIns="134464" bIns="107571" rtlCol="0">
            <a:noAutofit/>
          </a:bodyPr>
          <a:lstStyle/>
          <a:p>
            <a:pPr>
              <a:lnSpc>
                <a:spcPct val="90000"/>
              </a:lnSpc>
              <a:spcBef>
                <a:spcPct val="20000"/>
              </a:spcBef>
              <a:buSzPct val="90000"/>
            </a:pPr>
            <a:r>
              <a:rPr lang="en-US" sz="2059" dirty="0">
                <a:gradFill>
                  <a:gsLst>
                    <a:gs pos="0">
                      <a:srgbClr val="FFFFFF"/>
                    </a:gs>
                    <a:gs pos="100000">
                      <a:srgbClr val="FFFFFF"/>
                    </a:gs>
                  </a:gsLst>
                  <a:lin ang="5400000" scaled="0"/>
                </a:gradFill>
                <a:latin typeface="+mj-lt"/>
              </a:rPr>
              <a:t>El </a:t>
            </a:r>
            <a:r>
              <a:rPr lang="en-US" sz="2059" dirty="0" err="1">
                <a:gradFill>
                  <a:gsLst>
                    <a:gs pos="0">
                      <a:srgbClr val="FFFFFF"/>
                    </a:gs>
                    <a:gs pos="100000">
                      <a:srgbClr val="FFFFFF"/>
                    </a:gs>
                  </a:gsLst>
                  <a:lin ang="5400000" scaled="0"/>
                </a:gradFill>
                <a:latin typeface="+mj-lt"/>
              </a:rPr>
              <a:t>mundo</a:t>
            </a:r>
            <a:r>
              <a:rPr lang="en-US" sz="2059" dirty="0">
                <a:gradFill>
                  <a:gsLst>
                    <a:gs pos="0">
                      <a:srgbClr val="FFFFFF"/>
                    </a:gs>
                    <a:gs pos="100000">
                      <a:srgbClr val="FFFFFF"/>
                    </a:gs>
                  </a:gsLst>
                  <a:lin ang="5400000" scaled="0"/>
                </a:gradFill>
                <a:latin typeface="+mj-lt"/>
              </a:rPr>
              <a:t> real se </a:t>
            </a:r>
            <a:r>
              <a:rPr lang="en-US" sz="2059" dirty="0" err="1">
                <a:gradFill>
                  <a:gsLst>
                    <a:gs pos="0">
                      <a:srgbClr val="FFFFFF"/>
                    </a:gs>
                    <a:gs pos="100000">
                      <a:srgbClr val="FFFFFF"/>
                    </a:gs>
                  </a:gsLst>
                  <a:lin ang="5400000" scaled="0"/>
                </a:gradFill>
                <a:latin typeface="+mj-lt"/>
              </a:rPr>
              <a:t>mezcla</a:t>
            </a:r>
            <a:r>
              <a:rPr lang="en-US" sz="2059" dirty="0">
                <a:gradFill>
                  <a:gsLst>
                    <a:gs pos="0">
                      <a:srgbClr val="FFFFFF"/>
                    </a:gs>
                    <a:gs pos="100000">
                      <a:srgbClr val="FFFFFF"/>
                    </a:gs>
                  </a:gsLst>
                  <a:lin ang="5400000" scaled="0"/>
                </a:gradFill>
                <a:latin typeface="+mj-lt"/>
              </a:rPr>
              <a:t> con el digital. Los </a:t>
            </a:r>
            <a:r>
              <a:rPr lang="en-US" sz="2059" dirty="0" err="1">
                <a:gradFill>
                  <a:gsLst>
                    <a:gs pos="0">
                      <a:srgbClr val="FFFFFF"/>
                    </a:gs>
                    <a:gs pos="100000">
                      <a:srgbClr val="FFFFFF"/>
                    </a:gs>
                  </a:gsLst>
                  <a:lin ang="5400000" scaled="0"/>
                </a:gradFill>
                <a:latin typeface="+mj-lt"/>
              </a:rPr>
              <a:t>objetos</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digitales</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dan</a:t>
            </a:r>
            <a:r>
              <a:rPr lang="en-US" sz="2059" dirty="0">
                <a:gradFill>
                  <a:gsLst>
                    <a:gs pos="0">
                      <a:srgbClr val="FFFFFF"/>
                    </a:gs>
                    <a:gs pos="100000">
                      <a:srgbClr val="FFFFFF"/>
                    </a:gs>
                  </a:gsLst>
                  <a:lin ang="5400000" scaled="0"/>
                </a:gradFill>
                <a:latin typeface="+mj-lt"/>
              </a:rPr>
              <a:t> la </a:t>
            </a:r>
            <a:r>
              <a:rPr lang="en-US" sz="2059" dirty="0" err="1">
                <a:gradFill>
                  <a:gsLst>
                    <a:gs pos="0">
                      <a:srgbClr val="FFFFFF"/>
                    </a:gs>
                    <a:gs pos="100000">
                      <a:srgbClr val="FFFFFF"/>
                    </a:gs>
                  </a:gsLst>
                  <a:lin ang="5400000" scaled="0"/>
                </a:gradFill>
                <a:latin typeface="+mj-lt"/>
              </a:rPr>
              <a:t>sensación</a:t>
            </a:r>
            <a:r>
              <a:rPr lang="en-US" sz="2059" dirty="0">
                <a:gradFill>
                  <a:gsLst>
                    <a:gs pos="0">
                      <a:srgbClr val="FFFFFF"/>
                    </a:gs>
                    <a:gs pos="100000">
                      <a:srgbClr val="FFFFFF"/>
                    </a:gs>
                  </a:gsLst>
                  <a:lin ang="5400000" scaled="0"/>
                </a:gradFill>
                <a:latin typeface="+mj-lt"/>
              </a:rPr>
              <a:t> de </a:t>
            </a:r>
            <a:r>
              <a:rPr lang="en-US" sz="2059" dirty="0" err="1">
                <a:gradFill>
                  <a:gsLst>
                    <a:gs pos="0">
                      <a:srgbClr val="FFFFFF"/>
                    </a:gs>
                    <a:gs pos="100000">
                      <a:srgbClr val="FFFFFF"/>
                    </a:gs>
                  </a:gsLst>
                  <a:lin ang="5400000" scaled="0"/>
                </a:gradFill>
                <a:latin typeface="+mj-lt"/>
              </a:rPr>
              <a:t>pertener</a:t>
            </a:r>
            <a:r>
              <a:rPr lang="en-US" sz="2059" dirty="0">
                <a:gradFill>
                  <a:gsLst>
                    <a:gs pos="0">
                      <a:srgbClr val="FFFFFF"/>
                    </a:gs>
                    <a:gs pos="100000">
                      <a:srgbClr val="FFFFFF"/>
                    </a:gs>
                  </a:gsLst>
                  <a:lin ang="5400000" scaled="0"/>
                </a:gradFill>
                <a:latin typeface="+mj-lt"/>
              </a:rPr>
              <a:t> al </a:t>
            </a:r>
            <a:r>
              <a:rPr lang="en-US" sz="2059" dirty="0" err="1">
                <a:gradFill>
                  <a:gsLst>
                    <a:gs pos="0">
                      <a:srgbClr val="FFFFFF"/>
                    </a:gs>
                    <a:gs pos="100000">
                      <a:srgbClr val="FFFFFF"/>
                    </a:gs>
                  </a:gsLst>
                  <a:lin ang="5400000" scaled="0"/>
                </a:gradFill>
                <a:latin typeface="+mj-lt"/>
              </a:rPr>
              <a:t>mundo</a:t>
            </a:r>
            <a:r>
              <a:rPr lang="en-US" sz="2059" dirty="0">
                <a:gradFill>
                  <a:gsLst>
                    <a:gs pos="0">
                      <a:srgbClr val="FFFFFF"/>
                    </a:gs>
                    <a:gs pos="100000">
                      <a:srgbClr val="FFFFFF"/>
                    </a:gs>
                  </a:gsLst>
                  <a:lin ang="5400000" scaled="0"/>
                </a:gradFill>
                <a:latin typeface="+mj-lt"/>
              </a:rPr>
              <a:t> real.</a:t>
            </a:r>
          </a:p>
        </p:txBody>
      </p:sp>
    </p:spTree>
    <p:extLst>
      <p:ext uri="{BB962C8B-B14F-4D97-AF65-F5344CB8AC3E}">
        <p14:creationId xmlns:p14="http://schemas.microsoft.com/office/powerpoint/2010/main" val="28738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37712" y="392711"/>
            <a:ext cx="8368200" cy="686099"/>
          </a:xfrm>
        </p:spPr>
        <p:txBody>
          <a:bodyPr/>
          <a:lstStyle/>
          <a:p>
            <a:r>
              <a:rPr lang="en-US" dirty="0">
                <a:solidFill>
                  <a:schemeClr val="tx2">
                    <a:lumMod val="10000"/>
                  </a:schemeClr>
                </a:solidFill>
              </a:rPr>
              <a:t>VR vs AR</a:t>
            </a:r>
          </a:p>
        </p:txBody>
      </p:sp>
      <p:sp>
        <p:nvSpPr>
          <p:cNvPr id="7" name="Text Placeholder 5"/>
          <p:cNvSpPr>
            <a:spLocks noGrp="1"/>
          </p:cNvSpPr>
          <p:nvPr>
            <p:ph type="body" sz="quarter" idx="10"/>
          </p:nvPr>
        </p:nvSpPr>
        <p:spPr>
          <a:xfrm>
            <a:off x="201930" y="892121"/>
            <a:ext cx="8740142" cy="792032"/>
          </a:xfrm>
        </p:spPr>
        <p:txBody>
          <a:bodyPr/>
          <a:lstStyle/>
          <a:p>
            <a:r>
              <a:rPr lang="en-US" dirty="0" err="1"/>
              <a:t>Agumented</a:t>
            </a:r>
            <a:r>
              <a:rPr lang="en-US" dirty="0"/>
              <a:t> Reality</a:t>
            </a:r>
          </a:p>
          <a:p>
            <a:pPr lvl="1"/>
            <a:r>
              <a:rPr lang="en-US" dirty="0" err="1">
                <a:solidFill>
                  <a:schemeClr val="tx2">
                    <a:lumMod val="10000"/>
                  </a:schemeClr>
                </a:solidFill>
              </a:rPr>
              <a:t>Coloca</a:t>
            </a:r>
            <a:r>
              <a:rPr lang="en-US" dirty="0">
                <a:solidFill>
                  <a:schemeClr val="tx2">
                    <a:lumMod val="10000"/>
                  </a:schemeClr>
                </a:solidFill>
              </a:rPr>
              <a:t> </a:t>
            </a:r>
            <a:r>
              <a:rPr lang="en-US" dirty="0" err="1">
                <a:solidFill>
                  <a:schemeClr val="tx2">
                    <a:lumMod val="10000"/>
                  </a:schemeClr>
                </a:solidFill>
              </a:rPr>
              <a:t>elementos</a:t>
            </a:r>
            <a:r>
              <a:rPr lang="en-US" dirty="0">
                <a:solidFill>
                  <a:schemeClr val="tx2">
                    <a:lumMod val="10000"/>
                  </a:schemeClr>
                </a:solidFill>
              </a:rPr>
              <a:t> </a:t>
            </a:r>
            <a:r>
              <a:rPr lang="en-US" dirty="0" err="1">
                <a:solidFill>
                  <a:schemeClr val="tx2">
                    <a:lumMod val="10000"/>
                  </a:schemeClr>
                </a:solidFill>
              </a:rPr>
              <a:t>virtuales</a:t>
            </a:r>
            <a:r>
              <a:rPr lang="en-US" dirty="0">
                <a:solidFill>
                  <a:schemeClr val="tx2">
                    <a:lumMod val="10000"/>
                  </a:schemeClr>
                </a:solidFill>
              </a:rPr>
              <a:t> u </a:t>
            </a:r>
            <a:r>
              <a:rPr lang="en-US" dirty="0" err="1">
                <a:solidFill>
                  <a:schemeClr val="tx2">
                    <a:lumMod val="10000"/>
                  </a:schemeClr>
                </a:solidFill>
              </a:rPr>
              <a:t>hologramas</a:t>
            </a:r>
            <a:r>
              <a:rPr lang="en-US" dirty="0">
                <a:solidFill>
                  <a:schemeClr val="tx2">
                    <a:lumMod val="10000"/>
                  </a:schemeClr>
                </a:solidFill>
              </a:rPr>
              <a:t> </a:t>
            </a:r>
            <a:r>
              <a:rPr lang="en-US" dirty="0" err="1">
                <a:solidFill>
                  <a:schemeClr val="tx2">
                    <a:lumMod val="10000"/>
                  </a:schemeClr>
                </a:solidFill>
              </a:rPr>
              <a:t>sobre</a:t>
            </a:r>
            <a:r>
              <a:rPr lang="en-US" dirty="0">
                <a:solidFill>
                  <a:schemeClr val="tx2">
                    <a:lumMod val="10000"/>
                  </a:schemeClr>
                </a:solidFill>
              </a:rPr>
              <a:t> </a:t>
            </a:r>
            <a:r>
              <a:rPr lang="en-US" dirty="0" err="1">
                <a:solidFill>
                  <a:schemeClr val="tx2">
                    <a:lumMod val="10000"/>
                  </a:schemeClr>
                </a:solidFill>
              </a:rPr>
              <a:t>tu</a:t>
            </a:r>
            <a:r>
              <a:rPr lang="en-US" dirty="0">
                <a:solidFill>
                  <a:schemeClr val="tx2">
                    <a:lumMod val="10000"/>
                  </a:schemeClr>
                </a:solidFill>
              </a:rPr>
              <a:t> </a:t>
            </a:r>
            <a:r>
              <a:rPr lang="en-US" dirty="0" err="1">
                <a:solidFill>
                  <a:schemeClr val="tx2">
                    <a:lumMod val="10000"/>
                  </a:schemeClr>
                </a:solidFill>
              </a:rPr>
              <a:t>entorno</a:t>
            </a:r>
            <a:endParaRPr lang="en-US" dirty="0">
              <a:solidFill>
                <a:schemeClr val="tx2">
                  <a:lumMod val="10000"/>
                </a:schemeClr>
              </a:solidFill>
            </a:endParaRPr>
          </a:p>
        </p:txBody>
      </p:sp>
      <p:pic>
        <p:nvPicPr>
          <p:cNvPr id="2050" name="Picture 2" descr="https://www.windowscentral.com/sites/wpcentral.com/files/styles/large/public/topic_images/2016/hololens-topic.png?itok=oPubtLY8"/>
          <p:cNvPicPr>
            <a:picLocks noChangeAspect="1" noChangeArrowheads="1"/>
          </p:cNvPicPr>
          <p:nvPr/>
        </p:nvPicPr>
        <p:blipFill rotWithShape="1">
          <a:blip r:embed="rId3">
            <a:extLst>
              <a:ext uri="{28A0092B-C50C-407E-A947-70E740481C1C}">
                <a14:useLocalDpi xmlns:a14="http://schemas.microsoft.com/office/drawing/2010/main" val="0"/>
              </a:ext>
            </a:extLst>
          </a:blip>
          <a:srcRect t="17439" b="19347"/>
          <a:stretch/>
        </p:blipFill>
        <p:spPr bwMode="auto">
          <a:xfrm>
            <a:off x="482062" y="2683803"/>
            <a:ext cx="2409142" cy="1521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meta 2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205" y="2452847"/>
            <a:ext cx="2359592" cy="17519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roadtovr.com/wp-content/uploads/2014/10/magic-leap-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8823" y="2683804"/>
            <a:ext cx="2297089" cy="86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95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fade">
                                      <p:cBhvr>
                                        <p:cTn id="17"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Las HoloLens </a:t>
            </a:r>
            <a:r>
              <a:rPr lang="en-US" dirty="0" err="1"/>
              <a:t>en</a:t>
            </a:r>
            <a:r>
              <a:rPr lang="en-US" dirty="0"/>
              <a:t> </a:t>
            </a:r>
            <a:r>
              <a:rPr lang="en-US" dirty="0" err="1"/>
              <a:t>detalle</a:t>
            </a:r>
            <a:endParaRPr lang="en-US" dirty="0"/>
          </a:p>
        </p:txBody>
      </p:sp>
    </p:spTree>
    <p:extLst>
      <p:ext uri="{BB962C8B-B14F-4D97-AF65-F5344CB8AC3E}">
        <p14:creationId xmlns:p14="http://schemas.microsoft.com/office/powerpoint/2010/main" val="3119062085"/>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4001</Words>
  <Application>Microsoft Office PowerPoint</Application>
  <PresentationFormat>Presentación en pantalla (16:9)</PresentationFormat>
  <Paragraphs>320</Paragraphs>
  <Slides>46</Slides>
  <Notes>34</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46</vt:i4>
      </vt:variant>
    </vt:vector>
  </HeadingPairs>
  <TitlesOfParts>
    <vt:vector size="57" baseType="lpstr">
      <vt:lpstr>Arial</vt:lpstr>
      <vt:lpstr>Helvetica Neue Light</vt:lpstr>
      <vt:lpstr>Times New Roman</vt:lpstr>
      <vt:lpstr>Segoe UI</vt:lpstr>
      <vt:lpstr>Segoe UI Light</vt:lpstr>
      <vt:lpstr>Aller</vt:lpstr>
      <vt:lpstr>Roboto Slab</vt:lpstr>
      <vt:lpstr>Calibri</vt:lpstr>
      <vt:lpstr>Roboto</vt:lpstr>
      <vt:lpstr>Segoe UI Light (Cuerpo)</vt:lpstr>
      <vt:lpstr>marina</vt:lpstr>
      <vt:lpstr>Presentación de PowerPoint</vt:lpstr>
      <vt:lpstr>Javier Suárez Ruiz</vt:lpstr>
      <vt:lpstr>Presentación de PowerPoint</vt:lpstr>
      <vt:lpstr>VR vs AR</vt:lpstr>
      <vt:lpstr>Presentación de PowerPoint</vt:lpstr>
      <vt:lpstr>VR vs AR</vt:lpstr>
      <vt:lpstr>Presentación de PowerPoint</vt:lpstr>
      <vt:lpstr>VR vs AR</vt:lpstr>
      <vt:lpstr>Las HoloLens en detalle</vt:lpstr>
      <vt:lpstr>¿Qué es un holograma?</vt:lpstr>
      <vt:lpstr>Hololens</vt:lpstr>
      <vt:lpstr>Hololens</vt:lpstr>
      <vt:lpstr>Hololens</vt:lpstr>
      <vt:lpstr>Presentación de PowerPoint</vt:lpstr>
      <vt:lpstr>Un vistazo a las HoloLens</vt:lpstr>
      <vt:lpstr>Desarrollo</vt:lpstr>
      <vt:lpstr>Desarrollo</vt:lpstr>
      <vt:lpstr>El emulador</vt:lpstr>
      <vt:lpstr>El emulador</vt:lpstr>
      <vt:lpstr>Plantillas</vt:lpstr>
      <vt:lpstr>UWP and Holographic App</vt:lpstr>
      <vt:lpstr>Vemos plantillas y emulador</vt:lpstr>
      <vt:lpstr>Wave Engine</vt:lpstr>
      <vt:lpstr>Wave Engine</vt:lpstr>
      <vt:lpstr>Interacción</vt:lpstr>
      <vt:lpstr>APIs y Sensores</vt:lpstr>
      <vt:lpstr>APIs y Sensores</vt:lpstr>
      <vt:lpstr>APIs y Sensores</vt:lpstr>
      <vt:lpstr>APIs y Sensores</vt:lpstr>
      <vt:lpstr>APIs y Sensores</vt:lpstr>
      <vt:lpstr>APIs y Sensores</vt:lpstr>
      <vt:lpstr>APIs y Sensores</vt:lpstr>
      <vt:lpstr>APIs y Sensores</vt:lpstr>
      <vt:lpstr>APIs y Sensores</vt:lpstr>
      <vt:lpstr>App paso a paso desde cero</vt:lpstr>
      <vt:lpstr>App paso a paso desde cero</vt:lpstr>
      <vt:lpstr>App desde cero paso a paso</vt:lpstr>
      <vt:lpstr>Tips</vt:lpstr>
      <vt:lpstr>Apps</vt:lpstr>
      <vt:lpstr>Spatial Mapping</vt:lpstr>
      <vt:lpstr>Aplicaciones reales. Disponibles en la Store!</vt:lpstr>
      <vt:lpstr>Tips</vt:lpstr>
      <vt:lpstr>Tips</vt:lpstr>
      <vt:lpstr>Tips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Joomla-Sevilla</dc:title>
  <cp:lastModifiedBy>Javier Suárez Ruiz</cp:lastModifiedBy>
  <cp:revision>10</cp:revision>
  <dcterms:modified xsi:type="dcterms:W3CDTF">2017-02-19T10:55:59Z</dcterms:modified>
</cp:coreProperties>
</file>